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1"/>
  </p:notesMasterIdLst>
  <p:sldIdLst>
    <p:sldId id="289" r:id="rId2"/>
    <p:sldId id="291" r:id="rId3"/>
    <p:sldId id="292" r:id="rId4"/>
    <p:sldId id="257" r:id="rId5"/>
    <p:sldId id="258" r:id="rId6"/>
    <p:sldId id="259" r:id="rId7"/>
    <p:sldId id="260" r:id="rId8"/>
    <p:sldId id="263" r:id="rId9"/>
    <p:sldId id="298" r:id="rId10"/>
    <p:sldId id="299" r:id="rId11"/>
    <p:sldId id="300" r:id="rId12"/>
    <p:sldId id="301" r:id="rId13"/>
    <p:sldId id="307" r:id="rId14"/>
    <p:sldId id="304" r:id="rId15"/>
    <p:sldId id="302" r:id="rId16"/>
    <p:sldId id="308" r:id="rId17"/>
    <p:sldId id="309" r:id="rId18"/>
    <p:sldId id="310" r:id="rId19"/>
    <p:sldId id="311" r:id="rId20"/>
    <p:sldId id="303" r:id="rId21"/>
    <p:sldId id="296" r:id="rId22"/>
    <p:sldId id="312" r:id="rId23"/>
    <p:sldId id="313" r:id="rId24"/>
    <p:sldId id="314" r:id="rId25"/>
    <p:sldId id="315" r:id="rId26"/>
    <p:sldId id="316" r:id="rId27"/>
    <p:sldId id="317" r:id="rId28"/>
    <p:sldId id="319" r:id="rId29"/>
    <p:sldId id="320" r:id="rId30"/>
    <p:sldId id="326" r:id="rId31"/>
    <p:sldId id="275" r:id="rId32"/>
    <p:sldId id="276" r:id="rId33"/>
    <p:sldId id="277" r:id="rId34"/>
    <p:sldId id="306" r:id="rId35"/>
    <p:sldId id="286" r:id="rId36"/>
    <p:sldId id="279" r:id="rId37"/>
    <p:sldId id="280" r:id="rId38"/>
    <p:sldId id="281" r:id="rId39"/>
    <p:sldId id="282" r:id="rId40"/>
    <p:sldId id="264" r:id="rId41"/>
    <p:sldId id="297" r:id="rId42"/>
    <p:sldId id="265" r:id="rId43"/>
    <p:sldId id="283" r:id="rId44"/>
    <p:sldId id="327" r:id="rId45"/>
    <p:sldId id="328" r:id="rId46"/>
    <p:sldId id="329" r:id="rId47"/>
    <p:sldId id="323" r:id="rId48"/>
    <p:sldId id="324" r:id="rId49"/>
    <p:sldId id="288"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9D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608" autoAdjust="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245A0A-C0F3-430F-9AEF-880AFAF731DA}" type="datetimeFigureOut">
              <a:rPr lang="en-US" smtClean="0"/>
              <a:t>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415652-92AD-48A7-A2C3-BCBB2B041392}" type="slidenum">
              <a:rPr lang="en-US" smtClean="0"/>
              <a:t>‹#›</a:t>
            </a:fld>
            <a:endParaRPr lang="en-US"/>
          </a:p>
        </p:txBody>
      </p:sp>
    </p:spTree>
    <p:extLst>
      <p:ext uri="{BB962C8B-B14F-4D97-AF65-F5344CB8AC3E}">
        <p14:creationId xmlns:p14="http://schemas.microsoft.com/office/powerpoint/2010/main" val="845353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8A5399-1B25-4C1A-BD62-154436910F03}"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BE2F6-FD51-4BDE-AC0C-BF325ECA34D4}" type="slidenum">
              <a:rPr lang="en-US" smtClean="0"/>
              <a:t>‹#›</a:t>
            </a:fld>
            <a:endParaRPr lang="en-US"/>
          </a:p>
        </p:txBody>
      </p:sp>
    </p:spTree>
    <p:extLst>
      <p:ext uri="{BB962C8B-B14F-4D97-AF65-F5344CB8AC3E}">
        <p14:creationId xmlns:p14="http://schemas.microsoft.com/office/powerpoint/2010/main" val="3134975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8A5399-1B25-4C1A-BD62-154436910F03}"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BE2F6-FD51-4BDE-AC0C-BF325ECA34D4}" type="slidenum">
              <a:rPr lang="en-US" smtClean="0"/>
              <a:t>‹#›</a:t>
            </a:fld>
            <a:endParaRPr lang="en-US"/>
          </a:p>
        </p:txBody>
      </p:sp>
    </p:spTree>
    <p:extLst>
      <p:ext uri="{BB962C8B-B14F-4D97-AF65-F5344CB8AC3E}">
        <p14:creationId xmlns:p14="http://schemas.microsoft.com/office/powerpoint/2010/main" val="1027738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8A5399-1B25-4C1A-BD62-154436910F03}"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BE2F6-FD51-4BDE-AC0C-BF325ECA34D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38892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8A5399-1B25-4C1A-BD62-154436910F03}"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BE2F6-FD51-4BDE-AC0C-BF325ECA34D4}" type="slidenum">
              <a:rPr lang="en-US" smtClean="0"/>
              <a:t>‹#›</a:t>
            </a:fld>
            <a:endParaRPr lang="en-US"/>
          </a:p>
        </p:txBody>
      </p:sp>
    </p:spTree>
    <p:extLst>
      <p:ext uri="{BB962C8B-B14F-4D97-AF65-F5344CB8AC3E}">
        <p14:creationId xmlns:p14="http://schemas.microsoft.com/office/powerpoint/2010/main" val="587947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8A5399-1B25-4C1A-BD62-154436910F03}"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BE2F6-FD51-4BDE-AC0C-BF325ECA34D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42798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8A5399-1B25-4C1A-BD62-154436910F03}"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BE2F6-FD51-4BDE-AC0C-BF325ECA34D4}" type="slidenum">
              <a:rPr lang="en-US" smtClean="0"/>
              <a:t>‹#›</a:t>
            </a:fld>
            <a:endParaRPr lang="en-US"/>
          </a:p>
        </p:txBody>
      </p:sp>
    </p:spTree>
    <p:extLst>
      <p:ext uri="{BB962C8B-B14F-4D97-AF65-F5344CB8AC3E}">
        <p14:creationId xmlns:p14="http://schemas.microsoft.com/office/powerpoint/2010/main" val="21371526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8A5399-1B25-4C1A-BD62-154436910F03}"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BE2F6-FD51-4BDE-AC0C-BF325ECA34D4}" type="slidenum">
              <a:rPr lang="en-US" smtClean="0"/>
              <a:t>‹#›</a:t>
            </a:fld>
            <a:endParaRPr lang="en-US"/>
          </a:p>
        </p:txBody>
      </p:sp>
    </p:spTree>
    <p:extLst>
      <p:ext uri="{BB962C8B-B14F-4D97-AF65-F5344CB8AC3E}">
        <p14:creationId xmlns:p14="http://schemas.microsoft.com/office/powerpoint/2010/main" val="4125576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8A5399-1B25-4C1A-BD62-154436910F03}"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BE2F6-FD51-4BDE-AC0C-BF325ECA34D4}" type="slidenum">
              <a:rPr lang="en-US" smtClean="0"/>
              <a:t>‹#›</a:t>
            </a:fld>
            <a:endParaRPr lang="en-US"/>
          </a:p>
        </p:txBody>
      </p:sp>
    </p:spTree>
    <p:extLst>
      <p:ext uri="{BB962C8B-B14F-4D97-AF65-F5344CB8AC3E}">
        <p14:creationId xmlns:p14="http://schemas.microsoft.com/office/powerpoint/2010/main" val="2405865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8A5399-1B25-4C1A-BD62-154436910F03}"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BE2F6-FD51-4BDE-AC0C-BF325ECA34D4}" type="slidenum">
              <a:rPr lang="en-US" smtClean="0"/>
              <a:t>‹#›</a:t>
            </a:fld>
            <a:endParaRPr lang="en-US"/>
          </a:p>
        </p:txBody>
      </p:sp>
    </p:spTree>
    <p:extLst>
      <p:ext uri="{BB962C8B-B14F-4D97-AF65-F5344CB8AC3E}">
        <p14:creationId xmlns:p14="http://schemas.microsoft.com/office/powerpoint/2010/main" val="3176628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8A5399-1B25-4C1A-BD62-154436910F03}" type="datetimeFigureOut">
              <a:rPr lang="en-US" smtClean="0"/>
              <a:t>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9BE2F6-FD51-4BDE-AC0C-BF325ECA34D4}" type="slidenum">
              <a:rPr lang="en-US" smtClean="0"/>
              <a:t>‹#›</a:t>
            </a:fld>
            <a:endParaRPr lang="en-US"/>
          </a:p>
        </p:txBody>
      </p:sp>
    </p:spTree>
    <p:extLst>
      <p:ext uri="{BB962C8B-B14F-4D97-AF65-F5344CB8AC3E}">
        <p14:creationId xmlns:p14="http://schemas.microsoft.com/office/powerpoint/2010/main" val="401733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8A5399-1B25-4C1A-BD62-154436910F03}" type="datetimeFigureOut">
              <a:rPr lang="en-US" smtClean="0"/>
              <a:t>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9BE2F6-FD51-4BDE-AC0C-BF325ECA34D4}" type="slidenum">
              <a:rPr lang="en-US" smtClean="0"/>
              <a:t>‹#›</a:t>
            </a:fld>
            <a:endParaRPr lang="en-US"/>
          </a:p>
        </p:txBody>
      </p:sp>
    </p:spTree>
    <p:extLst>
      <p:ext uri="{BB962C8B-B14F-4D97-AF65-F5344CB8AC3E}">
        <p14:creationId xmlns:p14="http://schemas.microsoft.com/office/powerpoint/2010/main" val="4111547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8A5399-1B25-4C1A-BD62-154436910F03}" type="datetimeFigureOut">
              <a:rPr lang="en-US" smtClean="0"/>
              <a:t>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9BE2F6-FD51-4BDE-AC0C-BF325ECA34D4}" type="slidenum">
              <a:rPr lang="en-US" smtClean="0"/>
              <a:t>‹#›</a:t>
            </a:fld>
            <a:endParaRPr lang="en-US"/>
          </a:p>
        </p:txBody>
      </p:sp>
    </p:spTree>
    <p:extLst>
      <p:ext uri="{BB962C8B-B14F-4D97-AF65-F5344CB8AC3E}">
        <p14:creationId xmlns:p14="http://schemas.microsoft.com/office/powerpoint/2010/main" val="1315955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8A5399-1B25-4C1A-BD62-154436910F03}" type="datetimeFigureOut">
              <a:rPr lang="en-US" smtClean="0"/>
              <a:t>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9BE2F6-FD51-4BDE-AC0C-BF325ECA34D4}" type="slidenum">
              <a:rPr lang="en-US" smtClean="0"/>
              <a:t>‹#›</a:t>
            </a:fld>
            <a:endParaRPr lang="en-US"/>
          </a:p>
        </p:txBody>
      </p:sp>
    </p:spTree>
    <p:extLst>
      <p:ext uri="{BB962C8B-B14F-4D97-AF65-F5344CB8AC3E}">
        <p14:creationId xmlns:p14="http://schemas.microsoft.com/office/powerpoint/2010/main" val="4004733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8A5399-1B25-4C1A-BD62-154436910F03}" type="datetimeFigureOut">
              <a:rPr lang="en-US" smtClean="0"/>
              <a:t>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9BE2F6-FD51-4BDE-AC0C-BF325ECA34D4}" type="slidenum">
              <a:rPr lang="en-US" smtClean="0"/>
              <a:t>‹#›</a:t>
            </a:fld>
            <a:endParaRPr lang="en-US"/>
          </a:p>
        </p:txBody>
      </p:sp>
    </p:spTree>
    <p:extLst>
      <p:ext uri="{BB962C8B-B14F-4D97-AF65-F5344CB8AC3E}">
        <p14:creationId xmlns:p14="http://schemas.microsoft.com/office/powerpoint/2010/main" val="3880991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8A5399-1B25-4C1A-BD62-154436910F03}" type="datetimeFigureOut">
              <a:rPr lang="en-US" smtClean="0"/>
              <a:t>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9BE2F6-FD51-4BDE-AC0C-BF325ECA34D4}" type="slidenum">
              <a:rPr lang="en-US" smtClean="0"/>
              <a:t>‹#›</a:t>
            </a:fld>
            <a:endParaRPr lang="en-US"/>
          </a:p>
        </p:txBody>
      </p:sp>
    </p:spTree>
    <p:extLst>
      <p:ext uri="{BB962C8B-B14F-4D97-AF65-F5344CB8AC3E}">
        <p14:creationId xmlns:p14="http://schemas.microsoft.com/office/powerpoint/2010/main" val="2598808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D8A5399-1B25-4C1A-BD62-154436910F03}" type="datetimeFigureOut">
              <a:rPr lang="en-US" smtClean="0"/>
              <a:t>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9BE2F6-FD51-4BDE-AC0C-BF325ECA34D4}" type="slidenum">
              <a:rPr lang="en-US" smtClean="0"/>
              <a:t>‹#›</a:t>
            </a:fld>
            <a:endParaRPr lang="en-US"/>
          </a:p>
        </p:txBody>
      </p:sp>
    </p:spTree>
    <p:extLst>
      <p:ext uri="{BB962C8B-B14F-4D97-AF65-F5344CB8AC3E}">
        <p14:creationId xmlns:p14="http://schemas.microsoft.com/office/powerpoint/2010/main" val="3571276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D8A5399-1B25-4C1A-BD62-154436910F03}" type="datetimeFigureOut">
              <a:rPr lang="en-US" smtClean="0"/>
              <a:t>1/6/2025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B9BE2F6-FD51-4BDE-AC0C-BF325ECA34D4}" type="slidenum">
              <a:rPr lang="en-US" smtClean="0"/>
              <a:t>‹#›</a:t>
            </a:fld>
            <a:endParaRPr lang="en-US"/>
          </a:p>
        </p:txBody>
      </p:sp>
    </p:spTree>
    <p:extLst>
      <p:ext uri="{BB962C8B-B14F-4D97-AF65-F5344CB8AC3E}">
        <p14:creationId xmlns:p14="http://schemas.microsoft.com/office/powerpoint/2010/main" val="5529777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44348-986B-CD6A-E1BF-08FC88BB5268}"/>
              </a:ext>
            </a:extLst>
          </p:cNvPr>
          <p:cNvSpPr>
            <a:spLocks noGrp="1"/>
          </p:cNvSpPr>
          <p:nvPr>
            <p:ph type="title"/>
          </p:nvPr>
        </p:nvSpPr>
        <p:spPr>
          <a:xfrm>
            <a:off x="1482006" y="2529840"/>
            <a:ext cx="8596668" cy="1320800"/>
          </a:xfrm>
        </p:spPr>
        <p:txBody>
          <a:bodyPr>
            <a:normAutofit/>
          </a:bodyPr>
          <a:lstStyle/>
          <a:p>
            <a:r>
              <a:rPr lang="en-US" sz="8000" dirty="0"/>
              <a:t>HR Manual</a:t>
            </a:r>
          </a:p>
        </p:txBody>
      </p:sp>
    </p:spTree>
    <p:extLst>
      <p:ext uri="{BB962C8B-B14F-4D97-AF65-F5344CB8AC3E}">
        <p14:creationId xmlns:p14="http://schemas.microsoft.com/office/powerpoint/2010/main" val="2216189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AFCCF-A33D-4AE7-373E-E8F373124EB3}"/>
              </a:ext>
            </a:extLst>
          </p:cNvPr>
          <p:cNvSpPr>
            <a:spLocks noGrp="1"/>
          </p:cNvSpPr>
          <p:nvPr>
            <p:ph type="title"/>
          </p:nvPr>
        </p:nvSpPr>
        <p:spPr>
          <a:xfrm>
            <a:off x="767486" y="764147"/>
            <a:ext cx="8596668" cy="776748"/>
          </a:xfrm>
        </p:spPr>
        <p:txBody>
          <a:bodyPr>
            <a:normAutofit/>
          </a:bodyPr>
          <a:lstStyle/>
          <a:p>
            <a:r>
              <a:rPr lang="en-US" sz="2800" b="1" dirty="0"/>
              <a:t>Compliance with Laws, Rules and Regulations</a:t>
            </a:r>
          </a:p>
        </p:txBody>
      </p:sp>
      <p:sp>
        <p:nvSpPr>
          <p:cNvPr id="3" name="Content Placeholder 2">
            <a:extLst>
              <a:ext uri="{FF2B5EF4-FFF2-40B4-BE49-F238E27FC236}">
                <a16:creationId xmlns:a16="http://schemas.microsoft.com/office/drawing/2014/main" id="{D55569A6-D506-97EB-7859-F085DCD226B3}"/>
              </a:ext>
            </a:extLst>
          </p:cNvPr>
          <p:cNvSpPr>
            <a:spLocks noGrp="1"/>
          </p:cNvSpPr>
          <p:nvPr>
            <p:ph idx="1"/>
          </p:nvPr>
        </p:nvSpPr>
        <p:spPr/>
        <p:txBody>
          <a:bodyPr/>
          <a:lstStyle/>
          <a:p>
            <a:r>
              <a:rPr lang="en-US" dirty="0"/>
              <a:t>TCPL and employees must comply with all applicable laws and regulations, and adhere to internal rules and regulations.</a:t>
            </a:r>
          </a:p>
          <a:p>
            <a:endParaRPr lang="en-US" dirty="0"/>
          </a:p>
        </p:txBody>
      </p:sp>
    </p:spTree>
    <p:extLst>
      <p:ext uri="{BB962C8B-B14F-4D97-AF65-F5344CB8AC3E}">
        <p14:creationId xmlns:p14="http://schemas.microsoft.com/office/powerpoint/2010/main" val="1340584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AFCCF-A33D-4AE7-373E-E8F373124EB3}"/>
              </a:ext>
            </a:extLst>
          </p:cNvPr>
          <p:cNvSpPr>
            <a:spLocks noGrp="1"/>
          </p:cNvSpPr>
          <p:nvPr>
            <p:ph type="title"/>
          </p:nvPr>
        </p:nvSpPr>
        <p:spPr>
          <a:xfrm>
            <a:off x="677334" y="609600"/>
            <a:ext cx="8596668" cy="776748"/>
          </a:xfrm>
        </p:spPr>
        <p:txBody>
          <a:bodyPr>
            <a:normAutofit/>
          </a:bodyPr>
          <a:lstStyle/>
          <a:p>
            <a:r>
              <a:rPr lang="en-US" sz="2800" b="1" dirty="0"/>
              <a:t>Equal Opportunity</a:t>
            </a:r>
            <a:endParaRPr lang="en-US" sz="4800" b="1" dirty="0"/>
          </a:p>
        </p:txBody>
      </p:sp>
      <p:sp>
        <p:nvSpPr>
          <p:cNvPr id="3" name="Content Placeholder 2">
            <a:extLst>
              <a:ext uri="{FF2B5EF4-FFF2-40B4-BE49-F238E27FC236}">
                <a16:creationId xmlns:a16="http://schemas.microsoft.com/office/drawing/2014/main" id="{D55569A6-D506-97EB-7859-F085DCD226B3}"/>
              </a:ext>
            </a:extLst>
          </p:cNvPr>
          <p:cNvSpPr>
            <a:spLocks noGrp="1"/>
          </p:cNvSpPr>
          <p:nvPr>
            <p:ph idx="1"/>
          </p:nvPr>
        </p:nvSpPr>
        <p:spPr/>
        <p:txBody>
          <a:bodyPr>
            <a:normAutofit/>
          </a:bodyPr>
          <a:lstStyle/>
          <a:p>
            <a:r>
              <a:rPr lang="en-US" dirty="0"/>
              <a:t>TCPL will ensure that its employment-related decisions are based on relevant qualifications, merit, performance and other job-related factors. TCPL will not tolerate unlawful discrimination relating to employment. Hiring, evaluation, promotion, training, development, discipline, compensation and termination decisions shall be based on qualifications and merit only. TCPL does not discriminate on the basis of race, </a:t>
            </a:r>
            <a:r>
              <a:rPr lang="en-US" dirty="0" err="1"/>
              <a:t>colour</a:t>
            </a:r>
            <a:r>
              <a:rPr lang="en-US" dirty="0"/>
              <a:t>, religion, age, gender, marital status, disability and ethnic origin.</a:t>
            </a:r>
          </a:p>
          <a:p>
            <a:pPr marL="0" indent="0">
              <a:buNone/>
            </a:pPr>
            <a:endParaRPr lang="en-US" dirty="0"/>
          </a:p>
        </p:txBody>
      </p:sp>
    </p:spTree>
    <p:extLst>
      <p:ext uri="{BB962C8B-B14F-4D97-AF65-F5344CB8AC3E}">
        <p14:creationId xmlns:p14="http://schemas.microsoft.com/office/powerpoint/2010/main" val="3656585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7BDCA-4DE2-9901-4D48-FA381AD79B36}"/>
              </a:ext>
            </a:extLst>
          </p:cNvPr>
          <p:cNvSpPr>
            <a:spLocks noGrp="1"/>
          </p:cNvSpPr>
          <p:nvPr>
            <p:ph type="title"/>
          </p:nvPr>
        </p:nvSpPr>
        <p:spPr/>
        <p:txBody>
          <a:bodyPr>
            <a:normAutofit/>
          </a:bodyPr>
          <a:lstStyle/>
          <a:p>
            <a:r>
              <a:rPr lang="en-US" sz="2800" b="1" dirty="0"/>
              <a:t>Bribery and Corruption</a:t>
            </a:r>
          </a:p>
        </p:txBody>
      </p:sp>
      <p:sp>
        <p:nvSpPr>
          <p:cNvPr id="3" name="Content Placeholder 2">
            <a:extLst>
              <a:ext uri="{FF2B5EF4-FFF2-40B4-BE49-F238E27FC236}">
                <a16:creationId xmlns:a16="http://schemas.microsoft.com/office/drawing/2014/main" id="{1D1408AC-B7B6-8B87-8761-5B028EF800FD}"/>
              </a:ext>
            </a:extLst>
          </p:cNvPr>
          <p:cNvSpPr>
            <a:spLocks noGrp="1"/>
          </p:cNvSpPr>
          <p:nvPr>
            <p:ph idx="1"/>
          </p:nvPr>
        </p:nvSpPr>
        <p:spPr/>
        <p:txBody>
          <a:bodyPr>
            <a:normAutofit/>
          </a:bodyPr>
          <a:lstStyle/>
          <a:p>
            <a:r>
              <a:rPr lang="en-US" dirty="0"/>
              <a:t>Bribery occurs when someone offers, pays, seeks or accepts a payment, gift or favor to influence an official outcome improperly. Employees of TCPL.</a:t>
            </a:r>
          </a:p>
          <a:p>
            <a:pPr>
              <a:buFont typeface="Wingdings" panose="05000000000000000000" pitchFamily="2" charset="2"/>
              <a:buChar char="v"/>
            </a:pPr>
            <a:r>
              <a:rPr lang="en-US" dirty="0"/>
              <a:t>Must not offer, pay, make, seek or accept a personal payment, gift or favor in return for favorable treatment or to gain any business advantage. </a:t>
            </a:r>
          </a:p>
          <a:p>
            <a:pPr>
              <a:buFont typeface="Wingdings" panose="05000000000000000000" pitchFamily="2" charset="2"/>
              <a:buChar char="v"/>
            </a:pPr>
            <a:r>
              <a:rPr lang="en-US" dirty="0"/>
              <a:t>Must follow the anti-bribery and corruption laws that TCPL is subject to.</a:t>
            </a:r>
          </a:p>
          <a:p>
            <a:pPr>
              <a:buFont typeface="Wingdings" panose="05000000000000000000" pitchFamily="2" charset="2"/>
              <a:buChar char="v"/>
            </a:pPr>
            <a:r>
              <a:rPr lang="en-US" dirty="0"/>
              <a:t>Will be liable to disciplinary action, dismissal, legal proceedings and possibly imprisonment if found involved in bribery and corruption.</a:t>
            </a:r>
          </a:p>
        </p:txBody>
      </p:sp>
    </p:spTree>
    <p:extLst>
      <p:ext uri="{BB962C8B-B14F-4D97-AF65-F5344CB8AC3E}">
        <p14:creationId xmlns:p14="http://schemas.microsoft.com/office/powerpoint/2010/main" val="3644598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FC618-84F4-5D40-5A4F-A0FF7F26B7EF}"/>
              </a:ext>
            </a:extLst>
          </p:cNvPr>
          <p:cNvSpPr>
            <a:spLocks noGrp="1"/>
          </p:cNvSpPr>
          <p:nvPr>
            <p:ph type="title"/>
          </p:nvPr>
        </p:nvSpPr>
        <p:spPr/>
        <p:txBody>
          <a:bodyPr/>
          <a:lstStyle/>
          <a:p>
            <a:r>
              <a:rPr lang="en-US" dirty="0"/>
              <a:t>Work from Office</a:t>
            </a:r>
          </a:p>
        </p:txBody>
      </p:sp>
      <p:sp>
        <p:nvSpPr>
          <p:cNvPr id="3" name="Content Placeholder 2">
            <a:extLst>
              <a:ext uri="{FF2B5EF4-FFF2-40B4-BE49-F238E27FC236}">
                <a16:creationId xmlns:a16="http://schemas.microsoft.com/office/drawing/2014/main" id="{67D9AB3E-1492-1D2A-4D8D-5BFEA1904C92}"/>
              </a:ext>
            </a:extLst>
          </p:cNvPr>
          <p:cNvSpPr>
            <a:spLocks noGrp="1"/>
          </p:cNvSpPr>
          <p:nvPr>
            <p:ph idx="1"/>
          </p:nvPr>
        </p:nvSpPr>
        <p:spPr/>
        <p:txBody>
          <a:bodyPr/>
          <a:lstStyle/>
          <a:p>
            <a:r>
              <a:rPr lang="en-US" dirty="0"/>
              <a:t>TCPL is a manufacturing company and due to the nature of work there is no  possibilities to work from home, if someone is not in office it is considered absent.</a:t>
            </a:r>
          </a:p>
        </p:txBody>
      </p:sp>
    </p:spTree>
    <p:extLst>
      <p:ext uri="{BB962C8B-B14F-4D97-AF65-F5344CB8AC3E}">
        <p14:creationId xmlns:p14="http://schemas.microsoft.com/office/powerpoint/2010/main" val="2139610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F0789-E5EF-105F-E457-A7407EE83352}"/>
              </a:ext>
            </a:extLst>
          </p:cNvPr>
          <p:cNvSpPr>
            <a:spLocks noGrp="1"/>
          </p:cNvSpPr>
          <p:nvPr>
            <p:ph type="title"/>
          </p:nvPr>
        </p:nvSpPr>
        <p:spPr/>
        <p:txBody>
          <a:bodyPr/>
          <a:lstStyle/>
          <a:p>
            <a:r>
              <a:rPr lang="en-US" dirty="0"/>
              <a:t>Confidential Information:</a:t>
            </a:r>
          </a:p>
        </p:txBody>
      </p:sp>
      <p:sp>
        <p:nvSpPr>
          <p:cNvPr id="3" name="Content Placeholder 2">
            <a:extLst>
              <a:ext uri="{FF2B5EF4-FFF2-40B4-BE49-F238E27FC236}">
                <a16:creationId xmlns:a16="http://schemas.microsoft.com/office/drawing/2014/main" id="{65651575-80BA-4D4C-4ACB-83819B5B03DA}"/>
              </a:ext>
            </a:extLst>
          </p:cNvPr>
          <p:cNvSpPr>
            <a:spLocks noGrp="1"/>
          </p:cNvSpPr>
          <p:nvPr>
            <p:ph idx="1"/>
          </p:nvPr>
        </p:nvSpPr>
        <p:spPr>
          <a:xfrm>
            <a:off x="677333" y="1430595"/>
            <a:ext cx="8950243" cy="5348274"/>
          </a:xfrm>
        </p:spPr>
        <p:txBody>
          <a:bodyPr>
            <a:normAutofit/>
          </a:bodyPr>
          <a:lstStyle/>
          <a:p>
            <a:pPr algn="just"/>
            <a:r>
              <a:rPr lang="en-IN" sz="1800" b="1" dirty="0">
                <a:solidFill>
                  <a:srgbClr val="17365D"/>
                </a:solidFill>
                <a:effectLst/>
                <a:latin typeface="Cambria" panose="02040503050406030204" pitchFamily="18" charset="0"/>
                <a:ea typeface="Calibri" panose="020F0502020204030204" pitchFamily="34" charset="0"/>
                <a:cs typeface="Times New Roman" panose="02020603050405020304" pitchFamily="18" charset="0"/>
              </a:rPr>
              <a:t>Data &amp; Documents – </a:t>
            </a:r>
            <a:r>
              <a:rPr lang="en-IN" dirty="0"/>
              <a:t>Information is a vital part of our everyday work and lives and must be properly safeguarded and organized to maximize its usefulness. Torero has a responsibility not to keep certain information beyond its useful life and not to destroy certain information that is needed. Do not destroy any data without the approval of your manager and do not leak data outside. This might lead to immediate termination.</a:t>
            </a:r>
          </a:p>
          <a:p>
            <a:pPr algn="just"/>
            <a:r>
              <a:rPr lang="en-IN" sz="1800" b="1" dirty="0">
                <a:solidFill>
                  <a:srgbClr val="17365D"/>
                </a:solidFill>
                <a:effectLst/>
                <a:latin typeface="Cambria" panose="02040503050406030204" pitchFamily="18" charset="0"/>
                <a:ea typeface="Calibri" panose="020F0502020204030204" pitchFamily="34" charset="0"/>
                <a:cs typeface="Times New Roman" panose="02020603050405020304" pitchFamily="18" charset="0"/>
              </a:rPr>
              <a:t>Conflict of Interest – </a:t>
            </a:r>
            <a:r>
              <a:rPr lang="en-IN" dirty="0"/>
              <a:t>There must be no conflict of interest or the appearance of any conflict of interest between your personal and business activities. You are required to get written permission from the CEO before involving Torero in any arrangement (no matter how beneficial to the Company) with your family or friends, even when they represent another organization. When making decisions related to Torero, you have a duty to act in our company’s best business interests and avoid even the appearance of a conflict. If you discover that a personal activity, investment, interest or association could compromise—or even appear to compromise—your objectivity or your ability to make impartial business decisions, disclose it immediately to your manager, HR or the CEO. Many conflicts can easily be avoided or addressed if they are promptly disclosed and properly</a:t>
            </a:r>
            <a:br>
              <a:rPr lang="en-IN" dirty="0"/>
            </a:br>
            <a:r>
              <a:rPr lang="en-IN" dirty="0"/>
              <a:t>managed</a:t>
            </a:r>
            <a:r>
              <a:rPr lang="en-IN" spc="300" dirty="0"/>
              <a:t>.</a:t>
            </a:r>
            <a:endParaRPr lang="en-US" spc="300" dirty="0"/>
          </a:p>
          <a:p>
            <a:endParaRPr lang="en-IN" dirty="0"/>
          </a:p>
          <a:p>
            <a:endParaRPr lang="en-US" dirty="0"/>
          </a:p>
        </p:txBody>
      </p:sp>
    </p:spTree>
    <p:extLst>
      <p:ext uri="{BB962C8B-B14F-4D97-AF65-F5344CB8AC3E}">
        <p14:creationId xmlns:p14="http://schemas.microsoft.com/office/powerpoint/2010/main" val="3870138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631D0-FEF3-8154-31A7-2EB64F11776E}"/>
              </a:ext>
            </a:extLst>
          </p:cNvPr>
          <p:cNvSpPr>
            <a:spLocks noGrp="1"/>
          </p:cNvSpPr>
          <p:nvPr>
            <p:ph type="title"/>
          </p:nvPr>
        </p:nvSpPr>
        <p:spPr/>
        <p:txBody>
          <a:bodyPr>
            <a:normAutofit/>
          </a:bodyPr>
          <a:lstStyle/>
          <a:p>
            <a:r>
              <a:rPr lang="en-US" b="1" dirty="0"/>
              <a:t>Age Limit</a:t>
            </a:r>
          </a:p>
        </p:txBody>
      </p:sp>
      <p:sp>
        <p:nvSpPr>
          <p:cNvPr id="3" name="Content Placeholder 2">
            <a:extLst>
              <a:ext uri="{FF2B5EF4-FFF2-40B4-BE49-F238E27FC236}">
                <a16:creationId xmlns:a16="http://schemas.microsoft.com/office/drawing/2014/main" id="{930F9564-E6EB-92EA-7021-28312A261119}"/>
              </a:ext>
            </a:extLst>
          </p:cNvPr>
          <p:cNvSpPr>
            <a:spLocks noGrp="1"/>
          </p:cNvSpPr>
          <p:nvPr>
            <p:ph idx="1"/>
          </p:nvPr>
        </p:nvSpPr>
        <p:spPr>
          <a:xfrm>
            <a:off x="677334" y="2160590"/>
            <a:ext cx="8596668" cy="995566"/>
          </a:xfrm>
        </p:spPr>
        <p:txBody>
          <a:bodyPr/>
          <a:lstStyle/>
          <a:p>
            <a:r>
              <a:rPr lang="en-US" dirty="0"/>
              <a:t>TCPL shall not hire any person below the age of 18. The superannuation age shall be 60 years for all employees,</a:t>
            </a:r>
            <a:r>
              <a:rPr lang="en-IN" dirty="0"/>
              <a:t>with exceptions considered</a:t>
            </a:r>
            <a:r>
              <a:rPr lang="en-US" dirty="0"/>
              <a:t>.</a:t>
            </a:r>
          </a:p>
        </p:txBody>
      </p:sp>
    </p:spTree>
    <p:extLst>
      <p:ext uri="{BB962C8B-B14F-4D97-AF65-F5344CB8AC3E}">
        <p14:creationId xmlns:p14="http://schemas.microsoft.com/office/powerpoint/2010/main" val="624301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71236-30D6-CCC9-52D7-436BEDBCB617}"/>
              </a:ext>
            </a:extLst>
          </p:cNvPr>
          <p:cNvSpPr>
            <a:spLocks noGrp="1"/>
          </p:cNvSpPr>
          <p:nvPr>
            <p:ph type="title"/>
          </p:nvPr>
        </p:nvSpPr>
        <p:spPr>
          <a:xfrm>
            <a:off x="677334" y="609600"/>
            <a:ext cx="8596668" cy="644013"/>
          </a:xfrm>
        </p:spPr>
        <p:txBody>
          <a:bodyPr>
            <a:noAutofit/>
          </a:bodyPr>
          <a:lstStyle/>
          <a:p>
            <a:r>
              <a:rPr lang="en-IN" dirty="0"/>
              <a:t>Social Media Policy</a:t>
            </a:r>
            <a:br>
              <a:rPr lang="en-US"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8ADC082-E3F0-F7E3-8787-DE71845FAA8C}"/>
              </a:ext>
            </a:extLst>
          </p:cNvPr>
          <p:cNvSpPr>
            <a:spLocks noGrp="1"/>
          </p:cNvSpPr>
          <p:nvPr>
            <p:ph idx="1"/>
          </p:nvPr>
        </p:nvSpPr>
        <p:spPr>
          <a:xfrm>
            <a:off x="677334" y="1799303"/>
            <a:ext cx="8596668" cy="3259394"/>
          </a:xfrm>
        </p:spPr>
        <p:txBody>
          <a:bodyPr>
            <a:normAutofit/>
          </a:bodyPr>
          <a:lstStyle/>
          <a:p>
            <a:r>
              <a:rPr lang="en-IN"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insult or disparage the Employer, its products and services, or any employees, supervisors even if specific names are not mentioned in the social media(like twitter,facebook,linkdein,instagram,etc).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IN"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 not disclose Employment policies or confidential information of the organization to any person outside the organisation.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IN" sz="2000" dirty="0">
                <a:solidFill>
                  <a:srgbClr val="000000"/>
                </a:solidFill>
                <a:effectLst/>
                <a:latin typeface="Calibri" panose="020F0502020204030204" pitchFamily="34" charset="0"/>
                <a:ea typeface="Calibri" panose="020F0502020204030204" pitchFamily="34" charset="0"/>
              </a:rPr>
              <a:t>Post separation from the Employer, individuals shall immediately update his employment status in all Social Media platforms and in no way imply / communicate that he / she is still associated with Torero in any capacity.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02753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CDB94-04AC-4CAB-D3A6-ABD2B8A8C3A6}"/>
              </a:ext>
            </a:extLst>
          </p:cNvPr>
          <p:cNvSpPr>
            <a:spLocks noGrp="1"/>
          </p:cNvSpPr>
          <p:nvPr>
            <p:ph type="title"/>
          </p:nvPr>
        </p:nvSpPr>
        <p:spPr>
          <a:xfrm>
            <a:off x="677334" y="609600"/>
            <a:ext cx="8596668" cy="850490"/>
          </a:xfrm>
        </p:spPr>
        <p:txBody>
          <a:bodyPr>
            <a:noAutofit/>
          </a:bodyPr>
          <a:lstStyle/>
          <a:p>
            <a:r>
              <a:rPr lang="en-IN" dirty="0"/>
              <a:t>Social Media Policy</a:t>
            </a:r>
            <a:br>
              <a:rPr lang="en-US"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C537F9C-2165-B4C6-B000-11DBDE83DE47}"/>
              </a:ext>
            </a:extLst>
          </p:cNvPr>
          <p:cNvSpPr>
            <a:spLocks noGrp="1"/>
          </p:cNvSpPr>
          <p:nvPr>
            <p:ph idx="1"/>
          </p:nvPr>
        </p:nvSpPr>
        <p:spPr>
          <a:xfrm>
            <a:off x="677334" y="1799303"/>
            <a:ext cx="8596668" cy="4242059"/>
          </a:xfrm>
        </p:spPr>
        <p:txBody>
          <a:bodyPr/>
          <a:lstStyle/>
          <a:p>
            <a:r>
              <a:rPr lang="en-IN"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Although not an exclusive list, some specific examples of prohibited Social Media conduct include posting commentary, promotion of private ventures (services, campaign, political organization), personal attacks, content, or images that are defamatory, pornographic, proprietary, harassing, libellous, or that can create a hostile work environment and socially non acceptable.</a:t>
            </a:r>
          </a:p>
          <a:p>
            <a:pPr marL="0" indent="0">
              <a:buNone/>
            </a:pPr>
            <a:r>
              <a:rPr lang="en-IN" sz="1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IF YOU FIND ANY POSTS AGAINST TORERO ON SOCIAL MEDIA WHICH IS AGAINST OUR POLICY OR WHICH MIGHT HAMPER REPUTATION OF TORERO OR ANY CONFIDENTIAL INFORMATION REPORT IMMEDIATELY TO YOUR MANAGER OR </a:t>
            </a:r>
            <a:r>
              <a:rPr lang="en-US" sz="1800" b="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rPr>
              <a:t>HR@TOREROCORP.COM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193208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E5E56-0387-9CBA-75FD-47AE6799B607}"/>
              </a:ext>
            </a:extLst>
          </p:cNvPr>
          <p:cNvSpPr>
            <a:spLocks noGrp="1"/>
          </p:cNvSpPr>
          <p:nvPr>
            <p:ph type="title"/>
          </p:nvPr>
        </p:nvSpPr>
        <p:spPr/>
        <p:txBody>
          <a:bodyPr/>
          <a:lstStyle/>
          <a:p>
            <a:r>
              <a:rPr lang="en-US" dirty="0"/>
              <a:t>Dual Employment Policy</a:t>
            </a:r>
          </a:p>
        </p:txBody>
      </p:sp>
      <p:sp>
        <p:nvSpPr>
          <p:cNvPr id="3" name="Content Placeholder 2">
            <a:extLst>
              <a:ext uri="{FF2B5EF4-FFF2-40B4-BE49-F238E27FC236}">
                <a16:creationId xmlns:a16="http://schemas.microsoft.com/office/drawing/2014/main" id="{B431F1CA-9774-C2B5-9D4E-122A5ACF2954}"/>
              </a:ext>
            </a:extLst>
          </p:cNvPr>
          <p:cNvSpPr>
            <a:spLocks noGrp="1"/>
          </p:cNvSpPr>
          <p:nvPr>
            <p:ph idx="1"/>
          </p:nvPr>
        </p:nvSpPr>
        <p:spPr>
          <a:xfrm>
            <a:off x="677334" y="1747634"/>
            <a:ext cx="8596668" cy="3880773"/>
          </a:xfrm>
        </p:spPr>
        <p:txBody>
          <a:bodyPr/>
          <a:lstStyle/>
          <a:p>
            <a:pPr marL="0" marR="0">
              <a:lnSpc>
                <a:spcPct val="115000"/>
              </a:lnSpc>
              <a:spcBef>
                <a:spcPts val="0"/>
              </a:spcBef>
              <a:spcAft>
                <a:spcPts val="1000"/>
              </a:spcAft>
            </a:pPr>
            <a:r>
              <a:rPr lang="en-IN" sz="2000" dirty="0">
                <a:effectLst/>
                <a:latin typeface="Calibri" panose="020F0502020204030204" pitchFamily="34" charset="0"/>
                <a:ea typeface="Calibri" panose="020F0502020204030204" pitchFamily="34" charset="0"/>
                <a:cs typeface="Calibri" panose="020F0502020204030204" pitchFamily="34" charset="0"/>
              </a:rPr>
              <a:t>In course of Employment with Torero ,no employee is allowed to work full time/part time/freelancer/do business with any other organization without informing and getting approval of the CFO.</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IN" sz="2000" dirty="0">
                <a:effectLst/>
                <a:latin typeface="Calibri" panose="020F0502020204030204" pitchFamily="34" charset="0"/>
                <a:ea typeface="Calibri" panose="020F0502020204030204" pitchFamily="34" charset="0"/>
                <a:cs typeface="Calibri" panose="020F0502020204030204" pitchFamily="34" charset="0"/>
              </a:rPr>
              <a:t>Any employee found doing so will be terminated immediately without notice or paying any full and final or any dues whatsoever from TORERO.</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7831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F98C0-8939-1DBE-6A05-E519B59C1FA8}"/>
              </a:ext>
            </a:extLst>
          </p:cNvPr>
          <p:cNvSpPr>
            <a:spLocks noGrp="1"/>
          </p:cNvSpPr>
          <p:nvPr>
            <p:ph type="title"/>
          </p:nvPr>
        </p:nvSpPr>
        <p:spPr/>
        <p:txBody>
          <a:bodyPr/>
          <a:lstStyle/>
          <a:p>
            <a:r>
              <a:rPr lang="en-US" dirty="0"/>
              <a:t>Study Approval Requirement</a:t>
            </a:r>
          </a:p>
        </p:txBody>
      </p:sp>
      <p:sp>
        <p:nvSpPr>
          <p:cNvPr id="3" name="Content Placeholder 2">
            <a:extLst>
              <a:ext uri="{FF2B5EF4-FFF2-40B4-BE49-F238E27FC236}">
                <a16:creationId xmlns:a16="http://schemas.microsoft.com/office/drawing/2014/main" id="{26C010AC-DF7F-0C67-6D75-3ED6021F6962}"/>
              </a:ext>
            </a:extLst>
          </p:cNvPr>
          <p:cNvSpPr>
            <a:spLocks noGrp="1"/>
          </p:cNvSpPr>
          <p:nvPr>
            <p:ph idx="1"/>
          </p:nvPr>
        </p:nvSpPr>
        <p:spPr/>
        <p:txBody>
          <a:bodyPr>
            <a:normAutofit/>
          </a:bodyPr>
          <a:lstStyle/>
          <a:p>
            <a:r>
              <a:rPr lang="en-US" sz="2000" dirty="0">
                <a:latin typeface="Calibri" panose="020F0502020204030204" pitchFamily="34" charset="0"/>
                <a:cs typeface="Calibri" panose="020F0502020204030204" pitchFamily="34" charset="0"/>
              </a:rPr>
              <a:t>In the course of their employment with Torero, it is strictly prohibited for any employee to engage in any form of study without first notifying the company and obtaining explicit approval from the Chief Financial Officer (CFO).</a:t>
            </a:r>
          </a:p>
          <a:p>
            <a:r>
              <a:rPr lang="en-US" sz="2000" dirty="0">
                <a:latin typeface="Calibri" panose="020F0502020204030204" pitchFamily="34" charset="0"/>
                <a:cs typeface="Calibri" panose="020F0502020204030204" pitchFamily="34" charset="0"/>
              </a:rPr>
              <a:t>If any employee is discovered studying without prior notification and approval, they will face immediate and serious repercussions.</a:t>
            </a:r>
          </a:p>
        </p:txBody>
      </p:sp>
    </p:spTree>
    <p:extLst>
      <p:ext uri="{BB962C8B-B14F-4D97-AF65-F5344CB8AC3E}">
        <p14:creationId xmlns:p14="http://schemas.microsoft.com/office/powerpoint/2010/main" val="3794180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29CC1-967E-C1D2-75C4-7847A79925C5}"/>
              </a:ext>
            </a:extLst>
          </p:cNvPr>
          <p:cNvSpPr>
            <a:spLocks noGrp="1"/>
          </p:cNvSpPr>
          <p:nvPr>
            <p:ph type="title"/>
          </p:nvPr>
        </p:nvSpPr>
        <p:spPr>
          <a:xfrm>
            <a:off x="914400" y="1270819"/>
            <a:ext cx="8214853" cy="4316362"/>
          </a:xfrm>
        </p:spPr>
        <p:txBody>
          <a:bodyPr/>
          <a:lstStyle/>
          <a:p>
            <a:endParaRPr lang="en-US" dirty="0"/>
          </a:p>
        </p:txBody>
      </p:sp>
      <p:graphicFrame>
        <p:nvGraphicFramePr>
          <p:cNvPr id="3" name="Table 2">
            <a:extLst>
              <a:ext uri="{FF2B5EF4-FFF2-40B4-BE49-F238E27FC236}">
                <a16:creationId xmlns:a16="http://schemas.microsoft.com/office/drawing/2014/main" id="{F03C606C-14E7-0E23-E475-8BBACF3B4468}"/>
              </a:ext>
            </a:extLst>
          </p:cNvPr>
          <p:cNvGraphicFramePr>
            <a:graphicFrameLocks noGrp="1"/>
          </p:cNvGraphicFramePr>
          <p:nvPr>
            <p:extLst>
              <p:ext uri="{D42A27DB-BD31-4B8C-83A1-F6EECF244321}">
                <p14:modId xmlns:p14="http://schemas.microsoft.com/office/powerpoint/2010/main" val="3620109804"/>
              </p:ext>
            </p:extLst>
          </p:nvPr>
        </p:nvGraphicFramePr>
        <p:xfrm>
          <a:off x="914400" y="1270819"/>
          <a:ext cx="8214853" cy="4318820"/>
        </p:xfrm>
        <a:graphic>
          <a:graphicData uri="http://schemas.openxmlformats.org/drawingml/2006/table">
            <a:tbl>
              <a:tblPr>
                <a:tableStyleId>{3C2FFA5D-87B4-456A-9821-1D502468CF0F}</a:tableStyleId>
              </a:tblPr>
              <a:tblGrid>
                <a:gridCol w="3143776">
                  <a:extLst>
                    <a:ext uri="{9D8B030D-6E8A-4147-A177-3AD203B41FA5}">
                      <a16:colId xmlns:a16="http://schemas.microsoft.com/office/drawing/2014/main" val="1844481834"/>
                    </a:ext>
                  </a:extLst>
                </a:gridCol>
                <a:gridCol w="5071077">
                  <a:extLst>
                    <a:ext uri="{9D8B030D-6E8A-4147-A177-3AD203B41FA5}">
                      <a16:colId xmlns:a16="http://schemas.microsoft.com/office/drawing/2014/main" val="1533323579"/>
                    </a:ext>
                  </a:extLst>
                </a:gridCol>
              </a:tblGrid>
              <a:tr h="1079705">
                <a:tc>
                  <a:txBody>
                    <a:bodyPr/>
                    <a:lstStyle/>
                    <a:p>
                      <a:pPr algn="l" fontAlgn="ctr"/>
                      <a:r>
                        <a:rPr lang="en-US" sz="1800" u="none" strike="noStrike" dirty="0">
                          <a:effectLst/>
                        </a:rPr>
                        <a:t> Service Name:</a:t>
                      </a:r>
                      <a:endParaRPr lang="en-US" sz="1800" b="0" i="0" u="none" strike="noStrike" dirty="0">
                        <a:effectLst/>
                        <a:latin typeface="Arial" panose="020B0604020202020204" pitchFamily="34" charset="0"/>
                      </a:endParaRPr>
                    </a:p>
                  </a:txBody>
                  <a:tcPr marL="9525" marR="9525" marT="9525" marB="0" anchor="ctr"/>
                </a:tc>
                <a:tc>
                  <a:txBody>
                    <a:bodyPr/>
                    <a:lstStyle/>
                    <a:p>
                      <a:pPr algn="l" fontAlgn="ctr"/>
                      <a:r>
                        <a:rPr lang="en-US" sz="1800" u="none" strike="noStrike" dirty="0">
                          <a:effectLst/>
                        </a:rPr>
                        <a:t> HR Manual</a:t>
                      </a:r>
                      <a:endParaRPr lang="en-US" sz="18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810262098"/>
                  </a:ext>
                </a:extLst>
              </a:tr>
              <a:tr h="1079705">
                <a:tc>
                  <a:txBody>
                    <a:bodyPr/>
                    <a:lstStyle/>
                    <a:p>
                      <a:pPr algn="l" fontAlgn="ctr"/>
                      <a:r>
                        <a:rPr lang="en-US" sz="1800" u="none" strike="noStrike" dirty="0">
                          <a:effectLst/>
                        </a:rPr>
                        <a:t> Data Created: </a:t>
                      </a:r>
                      <a:endParaRPr lang="en-US" sz="1800" b="0" i="0" u="none" strike="noStrike" dirty="0">
                        <a:effectLst/>
                        <a:latin typeface="Arial" panose="020B0604020202020204" pitchFamily="34" charset="0"/>
                      </a:endParaRPr>
                    </a:p>
                  </a:txBody>
                  <a:tcPr marL="9525" marR="9525" marT="9525" marB="0" anchor="ctr"/>
                </a:tc>
                <a:tc>
                  <a:txBody>
                    <a:bodyPr/>
                    <a:lstStyle/>
                    <a:p>
                      <a:pPr algn="l" fontAlgn="ctr"/>
                      <a:r>
                        <a:rPr lang="en-US" sz="1800" u="none" strike="noStrike" dirty="0">
                          <a:effectLst/>
                        </a:rPr>
                        <a:t> 01/01/2025</a:t>
                      </a:r>
                      <a:endParaRPr lang="en-US" sz="18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531508738"/>
                  </a:ext>
                </a:extLst>
              </a:tr>
              <a:tr h="1079705">
                <a:tc>
                  <a:txBody>
                    <a:bodyPr/>
                    <a:lstStyle/>
                    <a:p>
                      <a:pPr algn="l" fontAlgn="ctr"/>
                      <a:r>
                        <a:rPr lang="en-US" sz="1800" u="none" strike="noStrike" dirty="0">
                          <a:effectLst/>
                        </a:rPr>
                        <a:t> Approved By:</a:t>
                      </a:r>
                      <a:endParaRPr lang="en-US" sz="1800" b="0" i="0" u="none" strike="noStrike" dirty="0">
                        <a:effectLst/>
                        <a:latin typeface="Arial" panose="020B0604020202020204" pitchFamily="34" charset="0"/>
                      </a:endParaRPr>
                    </a:p>
                  </a:txBody>
                  <a:tcPr marL="9525" marR="9525" marT="9525" marB="0" anchor="ctr"/>
                </a:tc>
                <a:tc>
                  <a:txBody>
                    <a:bodyPr/>
                    <a:lstStyle/>
                    <a:p>
                      <a:pPr algn="l" fontAlgn="ctr"/>
                      <a:r>
                        <a:rPr lang="en-US" sz="1800" u="none" strike="noStrike" dirty="0">
                          <a:effectLst/>
                        </a:rPr>
                        <a:t> Leadership</a:t>
                      </a:r>
                      <a:r>
                        <a:rPr lang="en-US" sz="1800" u="none" strike="noStrike" baseline="0" dirty="0">
                          <a:effectLst/>
                        </a:rPr>
                        <a:t> Team</a:t>
                      </a:r>
                      <a:endParaRPr lang="en-US" sz="18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99392980"/>
                  </a:ext>
                </a:extLst>
              </a:tr>
              <a:tr h="1079705">
                <a:tc>
                  <a:txBody>
                    <a:bodyPr/>
                    <a:lstStyle/>
                    <a:p>
                      <a:pPr algn="l" fontAlgn="ctr"/>
                      <a:r>
                        <a:rPr lang="en-US" sz="1800" u="none" strike="noStrike" dirty="0">
                          <a:effectLst/>
                        </a:rPr>
                        <a:t> Responsibility of Updating:</a:t>
                      </a:r>
                      <a:endParaRPr lang="en-US" sz="1800" b="0" i="0" u="none" strike="noStrike" dirty="0">
                        <a:effectLst/>
                        <a:latin typeface="Arial" panose="020B0604020202020204" pitchFamily="34" charset="0"/>
                      </a:endParaRPr>
                    </a:p>
                  </a:txBody>
                  <a:tcPr marL="9525" marR="9525" marT="9525" marB="0" anchor="ctr"/>
                </a:tc>
                <a:tc>
                  <a:txBody>
                    <a:bodyPr/>
                    <a:lstStyle/>
                    <a:p>
                      <a:pPr algn="l" fontAlgn="ctr"/>
                      <a:r>
                        <a:rPr lang="en-US" sz="1800" u="none" strike="noStrike" dirty="0">
                          <a:effectLst/>
                        </a:rPr>
                        <a:t> Senior HR EXECUTIVE</a:t>
                      </a:r>
                      <a:br>
                        <a:rPr lang="en-US" sz="1800" u="none" strike="noStrike" dirty="0">
                          <a:effectLst/>
                        </a:rPr>
                      </a:br>
                      <a:r>
                        <a:rPr lang="en-US" sz="1800" u="none" strike="noStrike" dirty="0">
                          <a:effectLst/>
                        </a:rPr>
                        <a:t> Name:</a:t>
                      </a:r>
                      <a:r>
                        <a:rPr lang="en-US" sz="1800" u="none" strike="noStrike" baseline="0" dirty="0">
                          <a:effectLst/>
                        </a:rPr>
                        <a:t> </a:t>
                      </a:r>
                      <a:r>
                        <a:rPr lang="en-US" sz="1800" u="none" strike="noStrike" dirty="0">
                          <a:effectLst/>
                        </a:rPr>
                        <a:t>PAPIYA CHAKRABORTY</a:t>
                      </a:r>
                      <a:endParaRPr lang="en-US" sz="18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791770337"/>
                  </a:ext>
                </a:extLst>
              </a:tr>
            </a:tbl>
          </a:graphicData>
        </a:graphic>
      </p:graphicFrame>
    </p:spTree>
    <p:extLst>
      <p:ext uri="{BB962C8B-B14F-4D97-AF65-F5344CB8AC3E}">
        <p14:creationId xmlns:p14="http://schemas.microsoft.com/office/powerpoint/2010/main" val="38994768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3BAC3-E329-E853-2125-95E3B7469EC6}"/>
              </a:ext>
            </a:extLst>
          </p:cNvPr>
          <p:cNvSpPr>
            <a:spLocks noGrp="1"/>
          </p:cNvSpPr>
          <p:nvPr>
            <p:ph type="title"/>
          </p:nvPr>
        </p:nvSpPr>
        <p:spPr/>
        <p:txBody>
          <a:bodyPr>
            <a:normAutofit/>
          </a:bodyPr>
          <a:lstStyle/>
          <a:p>
            <a:r>
              <a:rPr lang="en-US" sz="3200" dirty="0"/>
              <a:t>Re-Employment</a:t>
            </a:r>
          </a:p>
        </p:txBody>
      </p:sp>
      <p:sp>
        <p:nvSpPr>
          <p:cNvPr id="3" name="Content Placeholder 2">
            <a:extLst>
              <a:ext uri="{FF2B5EF4-FFF2-40B4-BE49-F238E27FC236}">
                <a16:creationId xmlns:a16="http://schemas.microsoft.com/office/drawing/2014/main" id="{164899E2-3E04-C790-453B-D970F8B14383}"/>
              </a:ext>
            </a:extLst>
          </p:cNvPr>
          <p:cNvSpPr>
            <a:spLocks noGrp="1"/>
          </p:cNvSpPr>
          <p:nvPr>
            <p:ph idx="1"/>
          </p:nvPr>
        </p:nvSpPr>
        <p:spPr/>
        <p:txBody>
          <a:bodyPr/>
          <a:lstStyle/>
          <a:p>
            <a:r>
              <a:rPr lang="en-US" dirty="0"/>
              <a:t>Torero will not re-employ ex-employees of Torero.</a:t>
            </a:r>
          </a:p>
        </p:txBody>
      </p:sp>
    </p:spTree>
    <p:extLst>
      <p:ext uri="{BB962C8B-B14F-4D97-AF65-F5344CB8AC3E}">
        <p14:creationId xmlns:p14="http://schemas.microsoft.com/office/powerpoint/2010/main" val="2577575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7C8E1-3E19-8879-EC22-4E45030F4948}"/>
              </a:ext>
            </a:extLst>
          </p:cNvPr>
          <p:cNvSpPr>
            <a:spLocks noGrp="1"/>
          </p:cNvSpPr>
          <p:nvPr>
            <p:ph type="title"/>
          </p:nvPr>
        </p:nvSpPr>
        <p:spPr/>
        <p:txBody>
          <a:bodyPr/>
          <a:lstStyle/>
          <a:p>
            <a:r>
              <a:rPr lang="en-US" dirty="0"/>
              <a:t>Facility Management and Safety:</a:t>
            </a:r>
          </a:p>
        </p:txBody>
      </p:sp>
      <p:sp>
        <p:nvSpPr>
          <p:cNvPr id="3" name="Content Placeholder 2">
            <a:extLst>
              <a:ext uri="{FF2B5EF4-FFF2-40B4-BE49-F238E27FC236}">
                <a16:creationId xmlns:a16="http://schemas.microsoft.com/office/drawing/2014/main" id="{E091FD78-1728-BD21-8994-F7FF3A1D8959}"/>
              </a:ext>
            </a:extLst>
          </p:cNvPr>
          <p:cNvSpPr>
            <a:spLocks noGrp="1"/>
          </p:cNvSpPr>
          <p:nvPr>
            <p:ph idx="1"/>
          </p:nvPr>
        </p:nvSpPr>
        <p:spPr/>
        <p:txBody>
          <a:bodyPr/>
          <a:lstStyle/>
          <a:p>
            <a:r>
              <a:rPr lang="en-US" dirty="0"/>
              <a:t>At Torero, safety always comes first. A safety officer has been constituted to act as an advisory body. The officer &amp; Admin Department conducts extensive safety rounds of the facility and offers suggestions for improvement, where necessary. A list of safety guidelines are maintained strictly under strict supervision of the management.</a:t>
            </a:r>
          </a:p>
          <a:p>
            <a:r>
              <a:rPr lang="en-US" dirty="0"/>
              <a:t>Torero believes in complete hazard free environment for its employees and staff. The list of hazardous equipment &amp; materials as per the factory law are kept away from company premises and is always ensured that none of them are kept or used without proper supervision.</a:t>
            </a:r>
          </a:p>
          <a:p>
            <a:endParaRPr lang="en-US" dirty="0"/>
          </a:p>
        </p:txBody>
      </p:sp>
    </p:spTree>
    <p:extLst>
      <p:ext uri="{BB962C8B-B14F-4D97-AF65-F5344CB8AC3E}">
        <p14:creationId xmlns:p14="http://schemas.microsoft.com/office/powerpoint/2010/main" val="2780564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9E74-E516-3BC8-54F0-D602C69C44BD}"/>
              </a:ext>
            </a:extLst>
          </p:cNvPr>
          <p:cNvSpPr>
            <a:spLocks noGrp="1"/>
          </p:cNvSpPr>
          <p:nvPr>
            <p:ph type="title"/>
          </p:nvPr>
        </p:nvSpPr>
        <p:spPr/>
        <p:txBody>
          <a:bodyPr/>
          <a:lstStyle/>
          <a:p>
            <a:r>
              <a:rPr lang="en-IN" dirty="0"/>
              <a:t>Compliance</a:t>
            </a:r>
            <a:r>
              <a:rPr lang="en-IN" sz="1800" b="1" dirty="0">
                <a:solidFill>
                  <a:srgbClr val="222222"/>
                </a:solidFill>
                <a:effectLst/>
                <a:latin typeface="Cambria" panose="02040503050406030204" pitchFamily="18" charset="0"/>
                <a:ea typeface="Times New Roman" panose="02020603050405020304" pitchFamily="18" charset="0"/>
                <a:cs typeface="Arial" panose="020B0604020202020204" pitchFamily="34" charset="0"/>
              </a:rPr>
              <a:t> </a:t>
            </a:r>
            <a:r>
              <a:rPr lang="en-IN" dirty="0"/>
              <a:t>with Laws:</a:t>
            </a:r>
            <a:endParaRPr lang="en-US" dirty="0"/>
          </a:p>
        </p:txBody>
      </p:sp>
      <p:sp>
        <p:nvSpPr>
          <p:cNvPr id="3" name="Content Placeholder 2">
            <a:extLst>
              <a:ext uri="{FF2B5EF4-FFF2-40B4-BE49-F238E27FC236}">
                <a16:creationId xmlns:a16="http://schemas.microsoft.com/office/drawing/2014/main" id="{F3764E1D-5486-1354-FE47-E351591A6B30}"/>
              </a:ext>
            </a:extLst>
          </p:cNvPr>
          <p:cNvSpPr>
            <a:spLocks noGrp="1"/>
          </p:cNvSpPr>
          <p:nvPr>
            <p:ph idx="1"/>
          </p:nvPr>
        </p:nvSpPr>
        <p:spPr/>
        <p:txBody>
          <a:bodyPr/>
          <a:lstStyle/>
          <a:p>
            <a:pPr marR="0" lvl="0">
              <a:lnSpc>
                <a:spcPct val="107000"/>
              </a:lnSpc>
            </a:pPr>
            <a:r>
              <a:rPr lang="en-IN" dirty="0"/>
              <a:t>All the employees are expected to comply with all Torero's policies, procedure and regulations.</a:t>
            </a:r>
            <a:endParaRPr lang="en-US" dirty="0"/>
          </a:p>
          <a:p>
            <a:pPr marR="0" lvl="0">
              <a:lnSpc>
                <a:spcPct val="107000"/>
              </a:lnSpc>
            </a:pPr>
            <a:r>
              <a:rPr lang="en-IN" dirty="0"/>
              <a:t>Violation of applicable government laws, rules and regulations may subject us to individual criminal or civil liability. </a:t>
            </a:r>
            <a:r>
              <a:rPr lang="en-US" dirty="0"/>
              <a:t>It will cause loss of reputation of the company. Therefore, the company will take disciplinary action against the employee which may lead to termination from the job.</a:t>
            </a:r>
          </a:p>
        </p:txBody>
      </p:sp>
    </p:spTree>
    <p:extLst>
      <p:ext uri="{BB962C8B-B14F-4D97-AF65-F5344CB8AC3E}">
        <p14:creationId xmlns:p14="http://schemas.microsoft.com/office/powerpoint/2010/main" val="3359696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8BB94-5F0E-6CA6-0E3A-A54F6764D341}"/>
              </a:ext>
            </a:extLst>
          </p:cNvPr>
          <p:cNvSpPr>
            <a:spLocks noGrp="1"/>
          </p:cNvSpPr>
          <p:nvPr>
            <p:ph type="title"/>
          </p:nvPr>
        </p:nvSpPr>
        <p:spPr/>
        <p:txBody>
          <a:bodyPr/>
          <a:lstStyle/>
          <a:p>
            <a:r>
              <a:rPr lang="en-IN" dirty="0"/>
              <a:t>Compensation:</a:t>
            </a:r>
            <a:endParaRPr lang="en-US" dirty="0"/>
          </a:p>
        </p:txBody>
      </p:sp>
      <p:sp>
        <p:nvSpPr>
          <p:cNvPr id="3" name="Content Placeholder 2">
            <a:extLst>
              <a:ext uri="{FF2B5EF4-FFF2-40B4-BE49-F238E27FC236}">
                <a16:creationId xmlns:a16="http://schemas.microsoft.com/office/drawing/2014/main" id="{8265678D-A425-2877-6FE0-07FAB5E9BB69}"/>
              </a:ext>
            </a:extLst>
          </p:cNvPr>
          <p:cNvSpPr>
            <a:spLocks noGrp="1"/>
          </p:cNvSpPr>
          <p:nvPr>
            <p:ph idx="1"/>
          </p:nvPr>
        </p:nvSpPr>
        <p:spPr/>
        <p:txBody>
          <a:bodyPr>
            <a:normAutofit/>
          </a:bodyPr>
          <a:lstStyle/>
          <a:p>
            <a:pPr>
              <a:lnSpc>
                <a:spcPct val="107000"/>
              </a:lnSpc>
            </a:pPr>
            <a:r>
              <a:rPr lang="en-IN" dirty="0"/>
              <a:t>Your compensation will be as mentioned in the letter of appointment provided by the company to you.</a:t>
            </a:r>
            <a:endParaRPr lang="en-US" dirty="0"/>
          </a:p>
          <a:p>
            <a:pPr>
              <a:lnSpc>
                <a:spcPct val="107000"/>
              </a:lnSpc>
            </a:pPr>
            <a:r>
              <a:rPr lang="en-IN" dirty="0"/>
              <a:t>The Company shall pay employees monthly, less the usual and necessary statutory and other deductions payable in accordance with the Company's standard payroll practices. </a:t>
            </a:r>
            <a:endParaRPr lang="en-US" dirty="0"/>
          </a:p>
          <a:p>
            <a:pPr>
              <a:lnSpc>
                <a:spcPct val="107000"/>
              </a:lnSpc>
            </a:pPr>
            <a:r>
              <a:rPr lang="en-IN" dirty="0"/>
              <a:t>The payment of salaries will be made as follows: Before 2nd of every month.</a:t>
            </a:r>
            <a:endParaRPr lang="en-US" dirty="0"/>
          </a:p>
          <a:p>
            <a:r>
              <a:rPr lang="en-US" dirty="0"/>
              <a:t>Annual increasement is based on your performance reviewed time to time by the MD Team and your reporting head as well as growth of the company. Annual increment provided to an employees is based on the discretion of the company and is final. </a:t>
            </a:r>
          </a:p>
        </p:txBody>
      </p:sp>
    </p:spTree>
    <p:extLst>
      <p:ext uri="{BB962C8B-B14F-4D97-AF65-F5344CB8AC3E}">
        <p14:creationId xmlns:p14="http://schemas.microsoft.com/office/powerpoint/2010/main" val="549907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F94AA-8781-3E4F-1345-297D483591B1}"/>
              </a:ext>
            </a:extLst>
          </p:cNvPr>
          <p:cNvSpPr>
            <a:spLocks noGrp="1"/>
          </p:cNvSpPr>
          <p:nvPr>
            <p:ph type="title"/>
          </p:nvPr>
        </p:nvSpPr>
        <p:spPr/>
        <p:txBody>
          <a:bodyPr/>
          <a:lstStyle/>
          <a:p>
            <a:r>
              <a:rPr lang="en-IN" dirty="0"/>
              <a:t>Statutory</a:t>
            </a:r>
            <a:r>
              <a:rPr lang="en-IN" sz="1800" b="1" dirty="0">
                <a:solidFill>
                  <a:srgbClr val="222222"/>
                </a:solidFill>
                <a:effectLst/>
                <a:latin typeface="Cambria" panose="02040503050406030204" pitchFamily="18" charset="0"/>
                <a:ea typeface="Times New Roman" panose="02020603050405020304" pitchFamily="18" charset="0"/>
                <a:cs typeface="Arial" panose="020B0604020202020204" pitchFamily="34" charset="0"/>
              </a:rPr>
              <a:t> </a:t>
            </a:r>
            <a:r>
              <a:rPr lang="en-IN" dirty="0"/>
              <a:t>Deductions:</a:t>
            </a:r>
            <a:endParaRPr lang="en-US" dirty="0"/>
          </a:p>
        </p:txBody>
      </p:sp>
      <p:sp>
        <p:nvSpPr>
          <p:cNvPr id="3" name="Content Placeholder 2">
            <a:extLst>
              <a:ext uri="{FF2B5EF4-FFF2-40B4-BE49-F238E27FC236}">
                <a16:creationId xmlns:a16="http://schemas.microsoft.com/office/drawing/2014/main" id="{A6B2553E-020C-2F47-7E78-2A5B2CD3B5A4}"/>
              </a:ext>
            </a:extLst>
          </p:cNvPr>
          <p:cNvSpPr>
            <a:spLocks noGrp="1"/>
          </p:cNvSpPr>
          <p:nvPr>
            <p:ph idx="1"/>
          </p:nvPr>
        </p:nvSpPr>
        <p:spPr/>
        <p:txBody>
          <a:bodyPr>
            <a:normAutofit/>
          </a:bodyPr>
          <a:lstStyle/>
          <a:p>
            <a:pPr marR="0" lvl="0">
              <a:lnSpc>
                <a:spcPct val="107000"/>
              </a:lnSpc>
            </a:pPr>
            <a:r>
              <a:rPr lang="en-IN" dirty="0"/>
              <a:t>All statutory deductions towards Provident Fund, Professional Tax, TDS, ESIC etc. shall be effected from the payments made to the employees in accordance with rules and regulations of the government as applicable from time to time.</a:t>
            </a:r>
            <a:endParaRPr lang="en-US" dirty="0"/>
          </a:p>
          <a:p>
            <a:pPr marR="0" lvl="0">
              <a:lnSpc>
                <a:spcPct val="107000"/>
              </a:lnSpc>
            </a:pPr>
            <a:r>
              <a:rPr lang="en-IN" dirty="0"/>
              <a:t>You are required to submit valid documents/proof to inform us about any investments/other schemes under which you are eligible to deduct tax liability. In case, if you fail to submit such proof/claim form within the timeframe provided, the Company will deduct such taxes as mentioned under the applicable statutory laws without any deductions.</a:t>
            </a:r>
            <a:endParaRPr lang="en-US" dirty="0"/>
          </a:p>
          <a:p>
            <a:pPr marR="0" lvl="0">
              <a:lnSpc>
                <a:spcPct val="107000"/>
              </a:lnSpc>
            </a:pPr>
            <a:r>
              <a:rPr lang="en-IN" dirty="0"/>
              <a:t>Each employee will receive a pay slip that itemizes, among other things, the gross pay, deductions and the net pay received. </a:t>
            </a:r>
            <a:endParaRPr lang="en-US" dirty="0"/>
          </a:p>
        </p:txBody>
      </p:sp>
    </p:spTree>
    <p:extLst>
      <p:ext uri="{BB962C8B-B14F-4D97-AF65-F5344CB8AC3E}">
        <p14:creationId xmlns:p14="http://schemas.microsoft.com/office/powerpoint/2010/main" val="2037083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B1284-01E1-D5BB-2126-552712AEC1D2}"/>
              </a:ext>
            </a:extLst>
          </p:cNvPr>
          <p:cNvSpPr>
            <a:spLocks noGrp="1"/>
          </p:cNvSpPr>
          <p:nvPr>
            <p:ph type="title"/>
          </p:nvPr>
        </p:nvSpPr>
        <p:spPr/>
        <p:txBody>
          <a:bodyPr/>
          <a:lstStyle/>
          <a:p>
            <a:r>
              <a:rPr lang="en-IN" dirty="0"/>
              <a:t>Work Schedule:</a:t>
            </a:r>
            <a:endParaRPr lang="en-US" dirty="0"/>
          </a:p>
        </p:txBody>
      </p:sp>
      <p:sp>
        <p:nvSpPr>
          <p:cNvPr id="3" name="Content Placeholder 2">
            <a:extLst>
              <a:ext uri="{FF2B5EF4-FFF2-40B4-BE49-F238E27FC236}">
                <a16:creationId xmlns:a16="http://schemas.microsoft.com/office/drawing/2014/main" id="{FA227AF7-C593-1B2E-9E8F-59DEB02D472A}"/>
              </a:ext>
            </a:extLst>
          </p:cNvPr>
          <p:cNvSpPr>
            <a:spLocks noGrp="1"/>
          </p:cNvSpPr>
          <p:nvPr>
            <p:ph idx="1"/>
          </p:nvPr>
        </p:nvSpPr>
        <p:spPr/>
        <p:txBody>
          <a:bodyPr/>
          <a:lstStyle/>
          <a:p>
            <a:pPr>
              <a:lnSpc>
                <a:spcPct val="107000"/>
              </a:lnSpc>
            </a:pPr>
            <a:r>
              <a:rPr lang="en-IN" dirty="0"/>
              <a:t>You will be required to works such hours and schedule as communicated to you by the Company. </a:t>
            </a:r>
            <a:endParaRPr lang="en-US" dirty="0"/>
          </a:p>
          <a:p>
            <a:pPr>
              <a:lnSpc>
                <a:spcPct val="107000"/>
              </a:lnSpc>
            </a:pPr>
            <a:r>
              <a:rPr lang="en-IN" dirty="0"/>
              <a:t>Employee who engages in a pattern of frequent or excessive absenteeism or tardiness may be disciplined or terminated, at the Company's sole and exclusive discretion. </a:t>
            </a:r>
            <a:endParaRPr lang="en-US" dirty="0"/>
          </a:p>
          <a:p>
            <a:endParaRPr lang="en-US" dirty="0"/>
          </a:p>
        </p:txBody>
      </p:sp>
    </p:spTree>
    <p:extLst>
      <p:ext uri="{BB962C8B-B14F-4D97-AF65-F5344CB8AC3E}">
        <p14:creationId xmlns:p14="http://schemas.microsoft.com/office/powerpoint/2010/main" val="23665254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D424E-3738-CBE8-B867-2911122EBC37}"/>
              </a:ext>
            </a:extLst>
          </p:cNvPr>
          <p:cNvSpPr>
            <a:spLocks noGrp="1"/>
          </p:cNvSpPr>
          <p:nvPr>
            <p:ph type="title"/>
          </p:nvPr>
        </p:nvSpPr>
        <p:spPr/>
        <p:txBody>
          <a:bodyPr/>
          <a:lstStyle/>
          <a:p>
            <a:r>
              <a:rPr lang="en-IN" dirty="0"/>
              <a:t>Deductions:</a:t>
            </a:r>
            <a:endParaRPr lang="en-US" dirty="0"/>
          </a:p>
        </p:txBody>
      </p:sp>
      <p:sp>
        <p:nvSpPr>
          <p:cNvPr id="3" name="Content Placeholder 2">
            <a:extLst>
              <a:ext uri="{FF2B5EF4-FFF2-40B4-BE49-F238E27FC236}">
                <a16:creationId xmlns:a16="http://schemas.microsoft.com/office/drawing/2014/main" id="{F60977C2-3C26-C1A2-4185-CBCDA3A12249}"/>
              </a:ext>
            </a:extLst>
          </p:cNvPr>
          <p:cNvSpPr>
            <a:spLocks noGrp="1"/>
          </p:cNvSpPr>
          <p:nvPr>
            <p:ph idx="1"/>
          </p:nvPr>
        </p:nvSpPr>
        <p:spPr/>
        <p:txBody>
          <a:bodyPr/>
          <a:lstStyle/>
          <a:p>
            <a:pPr>
              <a:lnSpc>
                <a:spcPct val="107000"/>
              </a:lnSpc>
            </a:pPr>
            <a:r>
              <a:rPr lang="en-IN" dirty="0"/>
              <a:t>The Company reserves the right at any time during your employment, or on termination of employment to deduct from salary any overpayment made and/or money owed to the Company by you. This includes any excess holiday, outstanding loans, advances and relocation costs.</a:t>
            </a:r>
            <a:endParaRPr lang="en-US" dirty="0"/>
          </a:p>
          <a:p>
            <a:endParaRPr lang="en-US" dirty="0"/>
          </a:p>
        </p:txBody>
      </p:sp>
    </p:spTree>
    <p:extLst>
      <p:ext uri="{BB962C8B-B14F-4D97-AF65-F5344CB8AC3E}">
        <p14:creationId xmlns:p14="http://schemas.microsoft.com/office/powerpoint/2010/main" val="4015244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0BA58-240C-F70A-AD33-E73331FDB20F}"/>
              </a:ext>
            </a:extLst>
          </p:cNvPr>
          <p:cNvSpPr>
            <a:spLocks noGrp="1"/>
          </p:cNvSpPr>
          <p:nvPr>
            <p:ph type="title"/>
          </p:nvPr>
        </p:nvSpPr>
        <p:spPr>
          <a:xfrm>
            <a:off x="677334" y="486697"/>
            <a:ext cx="8596668" cy="678426"/>
          </a:xfrm>
        </p:spPr>
        <p:txBody>
          <a:bodyPr/>
          <a:lstStyle/>
          <a:p>
            <a:r>
              <a:rPr lang="en-IN" dirty="0"/>
              <a:t>Probation</a:t>
            </a:r>
            <a:r>
              <a:rPr lang="en-IN" sz="1800" b="1" dirty="0">
                <a:solidFill>
                  <a:srgbClr val="222222"/>
                </a:solidFill>
                <a:effectLst/>
                <a:latin typeface="Cambria" panose="02040503050406030204" pitchFamily="18" charset="0"/>
                <a:ea typeface="Times New Roman" panose="02020603050405020304" pitchFamily="18" charset="0"/>
                <a:cs typeface="Arial" panose="020B0604020202020204" pitchFamily="34" charset="0"/>
              </a:rPr>
              <a:t> </a:t>
            </a:r>
            <a:r>
              <a:rPr lang="en-IN" dirty="0"/>
              <a:t>Period:</a:t>
            </a:r>
            <a:endParaRPr lang="en-US" dirty="0"/>
          </a:p>
        </p:txBody>
      </p:sp>
      <p:sp>
        <p:nvSpPr>
          <p:cNvPr id="3" name="Content Placeholder 2">
            <a:extLst>
              <a:ext uri="{FF2B5EF4-FFF2-40B4-BE49-F238E27FC236}">
                <a16:creationId xmlns:a16="http://schemas.microsoft.com/office/drawing/2014/main" id="{6AA427C5-4850-09DB-A74C-347ABE2D3605}"/>
              </a:ext>
            </a:extLst>
          </p:cNvPr>
          <p:cNvSpPr>
            <a:spLocks noGrp="1"/>
          </p:cNvSpPr>
          <p:nvPr>
            <p:ph idx="1"/>
          </p:nvPr>
        </p:nvSpPr>
        <p:spPr>
          <a:xfrm>
            <a:off x="677334" y="1312606"/>
            <a:ext cx="8596668" cy="5324168"/>
          </a:xfrm>
        </p:spPr>
        <p:txBody>
          <a:bodyPr>
            <a:normAutofit fontScale="92500" lnSpcReduction="20000"/>
          </a:bodyPr>
          <a:lstStyle/>
          <a:p>
            <a:pPr marR="0" lvl="0">
              <a:lnSpc>
                <a:spcPct val="117000"/>
              </a:lnSpc>
            </a:pPr>
            <a:r>
              <a:rPr lang="en-IN" sz="1900" dirty="0"/>
              <a:t>Putting employees under probation is a system to gauge the performance of new entrants, it is the preliminary step in setting the quality of performance among the team. The probation period helps both the Company and employee to assess suitability for employment. </a:t>
            </a:r>
            <a:endParaRPr lang="en-US" sz="1900" dirty="0"/>
          </a:p>
          <a:p>
            <a:pPr marR="0" lvl="0">
              <a:lnSpc>
                <a:spcPct val="117000"/>
              </a:lnSpc>
            </a:pPr>
            <a:r>
              <a:rPr lang="en-IN" sz="1900" dirty="0"/>
              <a:t> For new employees taken as "probationary" period would be for a period as mentioned under the offer letter/appointment letter. </a:t>
            </a:r>
            <a:endParaRPr lang="en-US" sz="1900" dirty="0"/>
          </a:p>
          <a:p>
            <a:pPr marR="0" lvl="0">
              <a:lnSpc>
                <a:spcPct val="117000"/>
              </a:lnSpc>
            </a:pPr>
            <a:r>
              <a:rPr lang="en-IN" sz="1900" dirty="0"/>
              <a:t> At the end of the probation period, based on periodic feedback, an appraisal would be conducted. If the employee is given a satisfactory rating, he/she will be confirmed in writing. If the work is found unsatisfactory, the probation period may be extended for another period at the discretion of the Company. If the work is found poor the services may be terminated at the discretion of the Company. </a:t>
            </a:r>
            <a:endParaRPr lang="en-US" sz="1900" dirty="0"/>
          </a:p>
          <a:p>
            <a:pPr marR="0" lvl="0">
              <a:lnSpc>
                <a:spcPct val="117000"/>
              </a:lnSpc>
            </a:pPr>
            <a:r>
              <a:rPr lang="en-IN" sz="1900" dirty="0"/>
              <a:t>During the probationary period, employment may be terminated by the Company for any reason. </a:t>
            </a:r>
            <a:endParaRPr lang="en-US" sz="1900" dirty="0"/>
          </a:p>
          <a:p>
            <a:pPr marR="0" lvl="0">
              <a:lnSpc>
                <a:spcPct val="117000"/>
              </a:lnSpc>
            </a:pPr>
            <a:r>
              <a:rPr lang="en-IN" sz="1900" dirty="0"/>
              <a:t>During the probationary period, the employees may not be eligible for the general employee benefits, unless otherwise mentioned in the appointment letter.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333159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56CE4-F73B-5637-86F8-754AA6296321}"/>
              </a:ext>
            </a:extLst>
          </p:cNvPr>
          <p:cNvSpPr>
            <a:spLocks noGrp="1"/>
          </p:cNvSpPr>
          <p:nvPr>
            <p:ph type="title"/>
          </p:nvPr>
        </p:nvSpPr>
        <p:spPr/>
        <p:txBody>
          <a:bodyPr/>
          <a:lstStyle/>
          <a:p>
            <a:r>
              <a:rPr lang="en-US" dirty="0"/>
              <a:t>Loan Facility:</a:t>
            </a:r>
          </a:p>
        </p:txBody>
      </p:sp>
      <p:sp>
        <p:nvSpPr>
          <p:cNvPr id="3" name="Content Placeholder 2">
            <a:extLst>
              <a:ext uri="{FF2B5EF4-FFF2-40B4-BE49-F238E27FC236}">
                <a16:creationId xmlns:a16="http://schemas.microsoft.com/office/drawing/2014/main" id="{7B935E79-0783-0ED9-B8E3-015BD09FECB7}"/>
              </a:ext>
            </a:extLst>
          </p:cNvPr>
          <p:cNvSpPr>
            <a:spLocks noGrp="1"/>
          </p:cNvSpPr>
          <p:nvPr>
            <p:ph idx="1"/>
          </p:nvPr>
        </p:nvSpPr>
        <p:spPr>
          <a:xfrm>
            <a:off x="677334" y="1930400"/>
            <a:ext cx="8596668" cy="3806722"/>
          </a:xfrm>
        </p:spPr>
        <p:txBody>
          <a:bodyPr>
            <a:normAutofit/>
          </a:bodyPr>
          <a:lstStyle/>
          <a:p>
            <a:pPr marR="0" lvl="0">
              <a:lnSpc>
                <a:spcPct val="107000"/>
              </a:lnSpc>
            </a:pPr>
            <a:r>
              <a:rPr lang="en-IN" dirty="0">
                <a:solidFill>
                  <a:schemeClr val="accent2">
                    <a:lumMod val="50000"/>
                  </a:schemeClr>
                </a:solidFill>
              </a:rPr>
              <a:t>The Company may at its discretion grant loans to the employees. The loan facility is not an entitlement and the decision of the Company in this regard will be final. </a:t>
            </a:r>
          </a:p>
          <a:p>
            <a:pPr>
              <a:lnSpc>
                <a:spcPct val="107000"/>
              </a:lnSpc>
            </a:pPr>
            <a:r>
              <a:rPr lang="en-IN" dirty="0">
                <a:solidFill>
                  <a:schemeClr val="accent2">
                    <a:lumMod val="50000"/>
                  </a:schemeClr>
                </a:solidFill>
              </a:rPr>
              <a:t>No loan will be granted if there is a balance outstanding on a previous loan. </a:t>
            </a:r>
          </a:p>
          <a:p>
            <a:pPr>
              <a:lnSpc>
                <a:spcPct val="107000"/>
              </a:lnSpc>
            </a:pPr>
            <a:r>
              <a:rPr lang="en-IN" dirty="0">
                <a:solidFill>
                  <a:schemeClr val="accent2">
                    <a:lumMod val="50000"/>
                  </a:schemeClr>
                </a:solidFill>
              </a:rPr>
              <a:t>Employee should email the request for loan to the HR with CC to Finance. </a:t>
            </a:r>
          </a:p>
          <a:p>
            <a:pPr marL="0" indent="0">
              <a:lnSpc>
                <a:spcPct val="107000"/>
              </a:lnSpc>
              <a:buNone/>
            </a:pPr>
            <a:endParaRPr lang="en-US" dirty="0">
              <a:solidFill>
                <a:schemeClr val="accent2">
                  <a:lumMod val="50000"/>
                </a:schemeClr>
              </a:solidFill>
            </a:endParaRPr>
          </a:p>
          <a:p>
            <a:pPr marR="0" lvl="0">
              <a:lnSpc>
                <a:spcPct val="107000"/>
              </a:lnSpc>
            </a:pPr>
            <a:endParaRPr lang="en-IN" dirty="0">
              <a:solidFill>
                <a:schemeClr val="accent2">
                  <a:lumMod val="50000"/>
                </a:schemeClr>
              </a:solidFill>
            </a:endParaRPr>
          </a:p>
          <a:p>
            <a:pPr marR="0" lvl="0">
              <a:lnSpc>
                <a:spcPct val="107000"/>
              </a:lnSpc>
            </a:pPr>
            <a:endParaRPr lang="en-US" dirty="0">
              <a:solidFill>
                <a:schemeClr val="accent2">
                  <a:lumMod val="50000"/>
                </a:schemeClr>
              </a:solidFill>
            </a:endParaRPr>
          </a:p>
          <a:p>
            <a:endParaRPr lang="en-US" dirty="0"/>
          </a:p>
        </p:txBody>
      </p:sp>
    </p:spTree>
    <p:extLst>
      <p:ext uri="{BB962C8B-B14F-4D97-AF65-F5344CB8AC3E}">
        <p14:creationId xmlns:p14="http://schemas.microsoft.com/office/powerpoint/2010/main" val="3531733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10B44-AE3B-7A0C-91D3-15316303AAA0}"/>
              </a:ext>
            </a:extLst>
          </p:cNvPr>
          <p:cNvSpPr>
            <a:spLocks noGrp="1"/>
          </p:cNvSpPr>
          <p:nvPr>
            <p:ph type="title"/>
          </p:nvPr>
        </p:nvSpPr>
        <p:spPr>
          <a:xfrm>
            <a:off x="677334" y="609600"/>
            <a:ext cx="8596668" cy="968477"/>
          </a:xfrm>
        </p:spPr>
        <p:txBody>
          <a:bodyPr>
            <a:normAutofit/>
          </a:bodyPr>
          <a:lstStyle/>
          <a:p>
            <a:r>
              <a:rPr lang="en-IN" dirty="0"/>
              <a:t>Employee Information:</a:t>
            </a:r>
            <a:endParaRPr lang="en-US" dirty="0"/>
          </a:p>
        </p:txBody>
      </p:sp>
      <p:sp>
        <p:nvSpPr>
          <p:cNvPr id="3" name="Content Placeholder 2">
            <a:extLst>
              <a:ext uri="{FF2B5EF4-FFF2-40B4-BE49-F238E27FC236}">
                <a16:creationId xmlns:a16="http://schemas.microsoft.com/office/drawing/2014/main" id="{1CAFF169-9B5C-3A24-6E1C-96FFC0464D01}"/>
              </a:ext>
            </a:extLst>
          </p:cNvPr>
          <p:cNvSpPr>
            <a:spLocks noGrp="1"/>
          </p:cNvSpPr>
          <p:nvPr>
            <p:ph idx="1"/>
          </p:nvPr>
        </p:nvSpPr>
        <p:spPr>
          <a:xfrm>
            <a:off x="677334" y="2160589"/>
            <a:ext cx="8596668" cy="1968959"/>
          </a:xfrm>
        </p:spPr>
        <p:txBody>
          <a:bodyPr/>
          <a:lstStyle/>
          <a:p>
            <a:pPr>
              <a:lnSpc>
                <a:spcPct val="107000"/>
              </a:lnSpc>
            </a:pPr>
            <a:r>
              <a:rPr lang="en-IN" dirty="0">
                <a:solidFill>
                  <a:schemeClr val="accent2">
                    <a:lumMod val="50000"/>
                  </a:schemeClr>
                </a:solidFill>
              </a:rPr>
              <a:t>It is essential that you keep your supervisor/manager and HR Department informed of any changes of important personal information. Your present address and phone number are essential for many purposes, including mailing from the Company. It is your responsibility to inform the Company in writing of any changes in your personal information. </a:t>
            </a:r>
            <a:endParaRPr lang="en-US" dirty="0">
              <a:solidFill>
                <a:schemeClr val="accent2">
                  <a:lumMod val="50000"/>
                </a:schemeClr>
              </a:solidFill>
            </a:endParaRPr>
          </a:p>
          <a:p>
            <a:endParaRPr lang="en-US" dirty="0"/>
          </a:p>
        </p:txBody>
      </p:sp>
    </p:spTree>
    <p:extLst>
      <p:ext uri="{BB962C8B-B14F-4D97-AF65-F5344CB8AC3E}">
        <p14:creationId xmlns:p14="http://schemas.microsoft.com/office/powerpoint/2010/main" val="1347921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75370-B947-B7D5-0B30-98FC25EF3EA0}"/>
              </a:ext>
            </a:extLst>
          </p:cNvPr>
          <p:cNvSpPr>
            <a:spLocks noGrp="1"/>
          </p:cNvSpPr>
          <p:nvPr>
            <p:ph type="title"/>
          </p:nvPr>
        </p:nvSpPr>
        <p:spPr/>
        <p:txBody>
          <a:bodyPr/>
          <a:lstStyle/>
          <a:p>
            <a:r>
              <a:rPr lang="en-US" dirty="0"/>
              <a:t>Why this Manual ?</a:t>
            </a:r>
          </a:p>
        </p:txBody>
      </p:sp>
      <p:sp>
        <p:nvSpPr>
          <p:cNvPr id="3" name="Content Placeholder 2">
            <a:extLst>
              <a:ext uri="{FF2B5EF4-FFF2-40B4-BE49-F238E27FC236}">
                <a16:creationId xmlns:a16="http://schemas.microsoft.com/office/drawing/2014/main" id="{5B8E03E8-B60E-7920-5240-9830A9562DC5}"/>
              </a:ext>
            </a:extLst>
          </p:cNvPr>
          <p:cNvSpPr>
            <a:spLocks noGrp="1"/>
          </p:cNvSpPr>
          <p:nvPr>
            <p:ph idx="1"/>
          </p:nvPr>
        </p:nvSpPr>
        <p:spPr/>
        <p:txBody>
          <a:bodyPr>
            <a:normAutofit/>
          </a:bodyPr>
          <a:lstStyle/>
          <a:p>
            <a:pPr algn="just"/>
            <a:r>
              <a:rPr lang="en-US" sz="2000" dirty="0"/>
              <a:t>This manual is a comprehensive guide on all standing polices of TORERO Corporation Pvt. Ltd. The manual also highlights the company’s Philosophy , Vision and Mission. </a:t>
            </a:r>
          </a:p>
          <a:p>
            <a:pPr algn="just"/>
            <a:r>
              <a:rPr lang="en-US" sz="2000" dirty="0"/>
              <a:t>This manual has been conveniently converted to a handbook for easy reference.</a:t>
            </a:r>
          </a:p>
          <a:p>
            <a:pPr algn="just"/>
            <a:r>
              <a:rPr lang="en-US" sz="2000" dirty="0"/>
              <a:t>The management directs all employees to read the manual thoroughly and refer to the same whenever they face a challenge or have questions on the polices of the company. </a:t>
            </a:r>
          </a:p>
          <a:p>
            <a:pPr algn="just"/>
            <a:r>
              <a:rPr lang="en-US" sz="2000" dirty="0"/>
              <a:t>The manual might undergo changes over time to incorporate updation which are directed towards growth and furtherance.</a:t>
            </a:r>
          </a:p>
        </p:txBody>
      </p:sp>
    </p:spTree>
    <p:extLst>
      <p:ext uri="{BB962C8B-B14F-4D97-AF65-F5344CB8AC3E}">
        <p14:creationId xmlns:p14="http://schemas.microsoft.com/office/powerpoint/2010/main" val="26119334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Working While Traveling:</a:t>
            </a:r>
            <a:br>
              <a:rPr lang="en-US" dirty="0"/>
            </a:br>
            <a:br>
              <a:rPr lang="en-US" dirty="0"/>
            </a:br>
            <a:endParaRPr lang="en-US" dirty="0"/>
          </a:p>
        </p:txBody>
      </p:sp>
      <p:sp>
        <p:nvSpPr>
          <p:cNvPr id="3" name="Content Placeholder 2"/>
          <p:cNvSpPr>
            <a:spLocks noGrp="1"/>
          </p:cNvSpPr>
          <p:nvPr>
            <p:ph idx="1"/>
          </p:nvPr>
        </p:nvSpPr>
        <p:spPr/>
        <p:txBody>
          <a:bodyPr/>
          <a:lstStyle/>
          <a:p>
            <a:r>
              <a:rPr lang="en-US" dirty="0"/>
              <a:t>Engaging in work while traveling, be it on a Saturday or Sunday, is not considered additional working hours. Traveling itself is a benefit, and occasionally, there might be some work done over the weekend as part of that perk.</a:t>
            </a:r>
          </a:p>
        </p:txBody>
      </p:sp>
    </p:spTree>
    <p:extLst>
      <p:ext uri="{BB962C8B-B14F-4D97-AF65-F5344CB8AC3E}">
        <p14:creationId xmlns:p14="http://schemas.microsoft.com/office/powerpoint/2010/main" val="42002153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A7C40-5064-4C6A-AB7F-175D3FB946F9}"/>
              </a:ext>
            </a:extLst>
          </p:cNvPr>
          <p:cNvSpPr>
            <a:spLocks noGrp="1"/>
          </p:cNvSpPr>
          <p:nvPr>
            <p:ph type="title"/>
          </p:nvPr>
        </p:nvSpPr>
        <p:spPr/>
        <p:txBody>
          <a:bodyPr/>
          <a:lstStyle/>
          <a:p>
            <a:r>
              <a:rPr lang="en-US" dirty="0"/>
              <a:t>Medical Benefits:</a:t>
            </a:r>
          </a:p>
        </p:txBody>
      </p:sp>
      <p:sp>
        <p:nvSpPr>
          <p:cNvPr id="3" name="Content Placeholder 2">
            <a:extLst>
              <a:ext uri="{FF2B5EF4-FFF2-40B4-BE49-F238E27FC236}">
                <a16:creationId xmlns:a16="http://schemas.microsoft.com/office/drawing/2014/main" id="{C9005052-C7B5-136A-0127-AF0C1B3B0CBF}"/>
              </a:ext>
            </a:extLst>
          </p:cNvPr>
          <p:cNvSpPr>
            <a:spLocks noGrp="1"/>
          </p:cNvSpPr>
          <p:nvPr>
            <p:ph idx="1"/>
          </p:nvPr>
        </p:nvSpPr>
        <p:spPr>
          <a:xfrm>
            <a:off x="677334" y="1828801"/>
            <a:ext cx="8596668" cy="4212562"/>
          </a:xfrm>
        </p:spPr>
        <p:txBody>
          <a:bodyPr>
            <a:normAutofit/>
          </a:bodyPr>
          <a:lstStyle/>
          <a:p>
            <a:r>
              <a:rPr lang="en-IN" sz="2400" b="1" dirty="0"/>
              <a:t>Medical Insurance – </a:t>
            </a:r>
            <a:r>
              <a:rPr lang="en-IN" sz="2000" b="1" dirty="0"/>
              <a:t>cover up to 5 lakh. </a:t>
            </a:r>
          </a:p>
          <a:p>
            <a:pPr>
              <a:buFont typeface="+mj-lt"/>
              <a:buAutoNum type="arabicPeriod"/>
            </a:pPr>
            <a:r>
              <a:rPr lang="en-US" sz="2000" dirty="0">
                <a:solidFill>
                  <a:schemeClr val="accent2">
                    <a:lumMod val="50000"/>
                  </a:schemeClr>
                </a:solidFill>
              </a:rPr>
              <a:t>On Confirmation of service, an employee shall be entitled to medical insurance to be provided by the Company.</a:t>
            </a:r>
          </a:p>
          <a:p>
            <a:pPr>
              <a:buFont typeface="+mj-lt"/>
              <a:buAutoNum type="arabicPeriod"/>
            </a:pPr>
            <a:r>
              <a:rPr lang="en-US" sz="2000" dirty="0">
                <a:solidFill>
                  <a:schemeClr val="accent2">
                    <a:lumMod val="50000"/>
                  </a:schemeClr>
                </a:solidFill>
              </a:rPr>
              <a:t>For employees, whose gross monthly salary is more than 21000 is under Mediclaim facility and less than 21000 is entitled for ESIC.</a:t>
            </a:r>
          </a:p>
          <a:p>
            <a:pPr>
              <a:buFont typeface="+mj-lt"/>
              <a:buAutoNum type="arabicPeriod"/>
            </a:pPr>
            <a:r>
              <a:rPr lang="en-US" sz="2000" dirty="0">
                <a:solidFill>
                  <a:schemeClr val="accent2">
                    <a:lumMod val="50000"/>
                  </a:schemeClr>
                </a:solidFill>
              </a:rPr>
              <a:t>Employee family (immediate) shall be defined as the spouse of the employee, kids &amp; two parents of the employee, limited to 6 members.</a:t>
            </a:r>
          </a:p>
          <a:p>
            <a:pPr>
              <a:buFont typeface="+mj-lt"/>
              <a:buAutoNum type="arabicPeriod"/>
            </a:pPr>
            <a:endParaRPr lang="en-US" sz="2000" dirty="0">
              <a:solidFill>
                <a:schemeClr val="accent2">
                  <a:lumMod val="50000"/>
                </a:schemeClr>
              </a:solidFill>
            </a:endParaRPr>
          </a:p>
        </p:txBody>
      </p:sp>
    </p:spTree>
    <p:extLst>
      <p:ext uri="{BB962C8B-B14F-4D97-AF65-F5344CB8AC3E}">
        <p14:creationId xmlns:p14="http://schemas.microsoft.com/office/powerpoint/2010/main" val="7953780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ED5E7-7702-9766-FE03-3FE30CBB0C28}"/>
              </a:ext>
            </a:extLst>
          </p:cNvPr>
          <p:cNvSpPr>
            <a:spLocks noGrp="1"/>
          </p:cNvSpPr>
          <p:nvPr>
            <p:ph type="title"/>
          </p:nvPr>
        </p:nvSpPr>
        <p:spPr/>
        <p:txBody>
          <a:bodyPr/>
          <a:lstStyle/>
          <a:p>
            <a:r>
              <a:rPr lang="en-US" dirty="0"/>
              <a:t>Provident Fund</a:t>
            </a:r>
          </a:p>
        </p:txBody>
      </p:sp>
      <p:sp>
        <p:nvSpPr>
          <p:cNvPr id="3" name="Content Placeholder 2">
            <a:extLst>
              <a:ext uri="{FF2B5EF4-FFF2-40B4-BE49-F238E27FC236}">
                <a16:creationId xmlns:a16="http://schemas.microsoft.com/office/drawing/2014/main" id="{FF5FF857-1CE4-B6AA-34B5-3110F46ECB28}"/>
              </a:ext>
            </a:extLst>
          </p:cNvPr>
          <p:cNvSpPr>
            <a:spLocks noGrp="1"/>
          </p:cNvSpPr>
          <p:nvPr>
            <p:ph idx="1"/>
          </p:nvPr>
        </p:nvSpPr>
        <p:spPr/>
        <p:txBody>
          <a:bodyPr>
            <a:normAutofit/>
          </a:bodyPr>
          <a:lstStyle/>
          <a:p>
            <a:r>
              <a:rPr lang="en-US" sz="2400" dirty="0">
                <a:solidFill>
                  <a:schemeClr val="accent2">
                    <a:lumMod val="50000"/>
                  </a:schemeClr>
                </a:solidFill>
              </a:rPr>
              <a:t>On Confirmation of service, an employee shall be entitled for PF benefits.</a:t>
            </a:r>
          </a:p>
          <a:p>
            <a:pPr marL="457200" indent="-457200">
              <a:buFont typeface="+mj-lt"/>
              <a:buAutoNum type="arabicPeriod"/>
            </a:pPr>
            <a:r>
              <a:rPr lang="en-US" sz="2400" dirty="0">
                <a:solidFill>
                  <a:schemeClr val="accent2">
                    <a:lumMod val="50000"/>
                  </a:schemeClr>
                </a:solidFill>
              </a:rPr>
              <a:t>As per the Employees Provident Fund &amp; Miscellaneous Provisions Act 1952, 12% of the employees contribution &amp; 12% of the employers contribution will be deposited with the PF Department for the employees who are the members of this scheme.</a:t>
            </a:r>
          </a:p>
        </p:txBody>
      </p:sp>
    </p:spTree>
    <p:extLst>
      <p:ext uri="{BB962C8B-B14F-4D97-AF65-F5344CB8AC3E}">
        <p14:creationId xmlns:p14="http://schemas.microsoft.com/office/powerpoint/2010/main" val="22166917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AAE3B-8880-5B44-1E7F-7B618F8F03F7}"/>
              </a:ext>
            </a:extLst>
          </p:cNvPr>
          <p:cNvSpPr>
            <a:spLocks noGrp="1"/>
          </p:cNvSpPr>
          <p:nvPr>
            <p:ph type="title"/>
          </p:nvPr>
        </p:nvSpPr>
        <p:spPr>
          <a:xfrm>
            <a:off x="677334" y="609600"/>
            <a:ext cx="8596668" cy="1094509"/>
          </a:xfrm>
        </p:spPr>
        <p:txBody>
          <a:bodyPr/>
          <a:lstStyle/>
          <a:p>
            <a:r>
              <a:rPr lang="en-US" dirty="0"/>
              <a:t>Appearance Standard</a:t>
            </a:r>
          </a:p>
        </p:txBody>
      </p:sp>
      <p:sp>
        <p:nvSpPr>
          <p:cNvPr id="3" name="Content Placeholder 2">
            <a:extLst>
              <a:ext uri="{FF2B5EF4-FFF2-40B4-BE49-F238E27FC236}">
                <a16:creationId xmlns:a16="http://schemas.microsoft.com/office/drawing/2014/main" id="{95D15C84-6314-7D1D-187E-22AC74DC1A92}"/>
              </a:ext>
            </a:extLst>
          </p:cNvPr>
          <p:cNvSpPr>
            <a:spLocks noGrp="1"/>
          </p:cNvSpPr>
          <p:nvPr>
            <p:ph idx="1"/>
          </p:nvPr>
        </p:nvSpPr>
        <p:spPr>
          <a:xfrm>
            <a:off x="677334" y="1925783"/>
            <a:ext cx="8596668" cy="4322617"/>
          </a:xfrm>
        </p:spPr>
        <p:txBody>
          <a:bodyPr>
            <a:normAutofit fontScale="92500" lnSpcReduction="10000"/>
          </a:bodyPr>
          <a:lstStyle/>
          <a:p>
            <a:r>
              <a:rPr lang="en-US" sz="2000" dirty="0">
                <a:solidFill>
                  <a:schemeClr val="accent2">
                    <a:lumMod val="50000"/>
                  </a:schemeClr>
                </a:solidFill>
              </a:rPr>
              <a:t>Proper attire in the organization is very important. A professional appearance generates confidence and respect for TORERO and its employees.</a:t>
            </a:r>
          </a:p>
          <a:p>
            <a:r>
              <a:rPr lang="en-US" sz="2000" dirty="0">
                <a:solidFill>
                  <a:schemeClr val="accent2">
                    <a:lumMod val="50000"/>
                  </a:schemeClr>
                </a:solidFill>
              </a:rPr>
              <a:t>Attire should be appropriate according to duties performed.</a:t>
            </a:r>
          </a:p>
          <a:p>
            <a:pPr marL="0" indent="0">
              <a:buNone/>
            </a:pPr>
            <a:r>
              <a:rPr lang="en-US" sz="2000" dirty="0">
                <a:solidFill>
                  <a:schemeClr val="accent2">
                    <a:lumMod val="50000"/>
                  </a:schemeClr>
                </a:solidFill>
              </a:rPr>
              <a:t> </a:t>
            </a:r>
          </a:p>
          <a:p>
            <a:pPr marL="0" indent="0">
              <a:buNone/>
            </a:pPr>
            <a:r>
              <a:rPr lang="en-US" sz="2000" dirty="0">
                <a:solidFill>
                  <a:schemeClr val="accent2">
                    <a:lumMod val="50000"/>
                  </a:schemeClr>
                </a:solidFill>
              </a:rPr>
              <a:t>There are some guidelines that have to be followed  by all the employees with regards to our dress code.</a:t>
            </a:r>
          </a:p>
          <a:p>
            <a:pPr marL="0" indent="0">
              <a:buNone/>
            </a:pPr>
            <a:endParaRPr lang="en-US" sz="2000" dirty="0">
              <a:solidFill>
                <a:schemeClr val="accent2">
                  <a:lumMod val="50000"/>
                </a:schemeClr>
              </a:solidFill>
            </a:endParaRPr>
          </a:p>
          <a:p>
            <a:pPr marL="0" indent="0">
              <a:buNone/>
            </a:pPr>
            <a:r>
              <a:rPr lang="en-US" sz="2000" dirty="0">
                <a:solidFill>
                  <a:schemeClr val="accent2">
                    <a:lumMod val="50000"/>
                  </a:schemeClr>
                </a:solidFill>
              </a:rPr>
              <a:t>1. Employees are expected to exhibit and maintain a well groomed personal appearance, including cleanliness and proper hygiene.</a:t>
            </a:r>
          </a:p>
          <a:p>
            <a:pPr marL="0" indent="0">
              <a:buNone/>
            </a:pPr>
            <a:r>
              <a:rPr lang="en-US" sz="2000" dirty="0">
                <a:solidFill>
                  <a:schemeClr val="accent2">
                    <a:lumMod val="50000"/>
                  </a:schemeClr>
                </a:solidFill>
              </a:rPr>
              <a:t>2. Formals are mandatory and should be clean, ironed and in good repair. Fit of clothing should allow required movement for easy job performance.</a:t>
            </a:r>
          </a:p>
        </p:txBody>
      </p:sp>
    </p:spTree>
    <p:extLst>
      <p:ext uri="{BB962C8B-B14F-4D97-AF65-F5344CB8AC3E}">
        <p14:creationId xmlns:p14="http://schemas.microsoft.com/office/powerpoint/2010/main" val="3801344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AAE3B-8880-5B44-1E7F-7B618F8F03F7}"/>
              </a:ext>
            </a:extLst>
          </p:cNvPr>
          <p:cNvSpPr>
            <a:spLocks noGrp="1"/>
          </p:cNvSpPr>
          <p:nvPr>
            <p:ph type="title"/>
          </p:nvPr>
        </p:nvSpPr>
        <p:spPr>
          <a:xfrm>
            <a:off x="677334" y="609600"/>
            <a:ext cx="8596668" cy="1094509"/>
          </a:xfrm>
        </p:spPr>
        <p:txBody>
          <a:bodyPr/>
          <a:lstStyle/>
          <a:p>
            <a:r>
              <a:rPr lang="en-US" dirty="0"/>
              <a:t>Appearance Standard</a:t>
            </a:r>
          </a:p>
        </p:txBody>
      </p:sp>
      <p:sp>
        <p:nvSpPr>
          <p:cNvPr id="3" name="Content Placeholder 2">
            <a:extLst>
              <a:ext uri="{FF2B5EF4-FFF2-40B4-BE49-F238E27FC236}">
                <a16:creationId xmlns:a16="http://schemas.microsoft.com/office/drawing/2014/main" id="{95D15C84-6314-7D1D-187E-22AC74DC1A92}"/>
              </a:ext>
            </a:extLst>
          </p:cNvPr>
          <p:cNvSpPr>
            <a:spLocks noGrp="1"/>
          </p:cNvSpPr>
          <p:nvPr>
            <p:ph idx="1"/>
          </p:nvPr>
        </p:nvSpPr>
        <p:spPr>
          <a:xfrm>
            <a:off x="677334" y="1925783"/>
            <a:ext cx="8596668" cy="4115580"/>
          </a:xfrm>
        </p:spPr>
        <p:txBody>
          <a:bodyPr>
            <a:normAutofit/>
          </a:bodyPr>
          <a:lstStyle/>
          <a:p>
            <a:pPr marL="0" indent="0">
              <a:buNone/>
            </a:pPr>
            <a:r>
              <a:rPr lang="en-US" sz="2000" dirty="0">
                <a:solidFill>
                  <a:schemeClr val="accent2">
                    <a:lumMod val="50000"/>
                  </a:schemeClr>
                </a:solidFill>
              </a:rPr>
              <a:t>3. It is important that all are well turned out, with the least number of hair accessories, with neat and tidy hairstyles that don’t interfere with our functioning or succeed in portraying a very casual approach.</a:t>
            </a:r>
          </a:p>
          <a:p>
            <a:pPr marL="0" indent="0">
              <a:buNone/>
            </a:pPr>
            <a:r>
              <a:rPr lang="en-US" sz="2000" dirty="0">
                <a:solidFill>
                  <a:schemeClr val="accent2">
                    <a:lumMod val="50000"/>
                  </a:schemeClr>
                </a:solidFill>
              </a:rPr>
              <a:t>4. Footwear must be clean, polished, securely fitted and in good condition.</a:t>
            </a:r>
          </a:p>
          <a:p>
            <a:pPr marL="0" indent="0">
              <a:buNone/>
            </a:pPr>
            <a:r>
              <a:rPr lang="en-US" sz="2000" dirty="0">
                <a:solidFill>
                  <a:schemeClr val="accent2">
                    <a:lumMod val="50000"/>
                  </a:schemeClr>
                </a:solidFill>
              </a:rPr>
              <a:t>5. Maintain a litter/clutter free workplace.</a:t>
            </a:r>
          </a:p>
          <a:p>
            <a:pPr marL="0" indent="0">
              <a:buNone/>
            </a:pPr>
            <a:r>
              <a:rPr lang="en-US" sz="2000" dirty="0">
                <a:solidFill>
                  <a:schemeClr val="accent2">
                    <a:lumMod val="50000"/>
                  </a:schemeClr>
                </a:solidFill>
              </a:rPr>
              <a:t>6. Practice good personal hygiene.</a:t>
            </a:r>
          </a:p>
          <a:p>
            <a:pPr>
              <a:buFont typeface="+mj-lt"/>
              <a:buAutoNum type="arabicPeriod"/>
            </a:pPr>
            <a:endParaRPr lang="en-US" sz="2000" dirty="0">
              <a:solidFill>
                <a:schemeClr val="accent2">
                  <a:lumMod val="50000"/>
                </a:schemeClr>
              </a:solidFill>
            </a:endParaRPr>
          </a:p>
        </p:txBody>
      </p:sp>
    </p:spTree>
    <p:extLst>
      <p:ext uri="{BB962C8B-B14F-4D97-AF65-F5344CB8AC3E}">
        <p14:creationId xmlns:p14="http://schemas.microsoft.com/office/powerpoint/2010/main" val="33066904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1F6D6-8C2D-8EE6-CB33-18FBAD90F817}"/>
              </a:ext>
            </a:extLst>
          </p:cNvPr>
          <p:cNvSpPr>
            <a:spLocks noGrp="1"/>
          </p:cNvSpPr>
          <p:nvPr>
            <p:ph type="title"/>
          </p:nvPr>
        </p:nvSpPr>
        <p:spPr>
          <a:xfrm>
            <a:off x="677334" y="415638"/>
            <a:ext cx="8596668" cy="1233054"/>
          </a:xfrm>
        </p:spPr>
        <p:txBody>
          <a:bodyPr/>
          <a:lstStyle/>
          <a:p>
            <a:r>
              <a:rPr lang="en-US" dirty="0"/>
              <a:t>Unacceptable Communication and behavior</a:t>
            </a:r>
          </a:p>
        </p:txBody>
      </p:sp>
      <p:sp>
        <p:nvSpPr>
          <p:cNvPr id="3" name="Content Placeholder 2">
            <a:extLst>
              <a:ext uri="{FF2B5EF4-FFF2-40B4-BE49-F238E27FC236}">
                <a16:creationId xmlns:a16="http://schemas.microsoft.com/office/drawing/2014/main" id="{ED587DD1-0923-B642-1E0A-6415061A202E}"/>
              </a:ext>
            </a:extLst>
          </p:cNvPr>
          <p:cNvSpPr>
            <a:spLocks noGrp="1"/>
          </p:cNvSpPr>
          <p:nvPr>
            <p:ph idx="1"/>
          </p:nvPr>
        </p:nvSpPr>
        <p:spPr>
          <a:xfrm>
            <a:off x="677334" y="1773382"/>
            <a:ext cx="8596668" cy="4668981"/>
          </a:xfrm>
        </p:spPr>
        <p:txBody>
          <a:bodyPr>
            <a:normAutofit lnSpcReduction="10000"/>
          </a:bodyPr>
          <a:lstStyle/>
          <a:p>
            <a:r>
              <a:rPr lang="en-US" dirty="0">
                <a:solidFill>
                  <a:schemeClr val="accent2">
                    <a:lumMod val="50000"/>
                  </a:schemeClr>
                </a:solidFill>
              </a:rPr>
              <a:t>The followings are examples of unacceptable behavior towards TORERO’s staff:</a:t>
            </a:r>
          </a:p>
          <a:p>
            <a:pPr>
              <a:buFont typeface="+mj-lt"/>
              <a:buAutoNum type="arabicPeriod"/>
            </a:pPr>
            <a:r>
              <a:rPr lang="en-US" dirty="0">
                <a:solidFill>
                  <a:schemeClr val="accent2">
                    <a:lumMod val="50000"/>
                  </a:schemeClr>
                </a:solidFill>
              </a:rPr>
              <a:t>Comments that are insulting, hurtful, disrespectful or rude.</a:t>
            </a:r>
          </a:p>
          <a:p>
            <a:pPr>
              <a:buFont typeface="+mj-lt"/>
              <a:buAutoNum type="arabicPeriod"/>
            </a:pPr>
            <a:r>
              <a:rPr lang="en-US" dirty="0">
                <a:solidFill>
                  <a:schemeClr val="accent2">
                    <a:lumMod val="50000"/>
                  </a:schemeClr>
                </a:solidFill>
              </a:rPr>
              <a:t>Deliberately non-working performance.</a:t>
            </a:r>
          </a:p>
          <a:p>
            <a:pPr>
              <a:buFont typeface="+mj-lt"/>
              <a:buAutoNum type="arabicPeriod"/>
            </a:pPr>
            <a:r>
              <a:rPr lang="en-US" dirty="0">
                <a:solidFill>
                  <a:schemeClr val="accent2">
                    <a:lumMod val="50000"/>
                  </a:schemeClr>
                </a:solidFill>
              </a:rPr>
              <a:t>Dating with office colleagues.</a:t>
            </a:r>
          </a:p>
          <a:p>
            <a:pPr>
              <a:buFont typeface="+mj-lt"/>
              <a:buAutoNum type="arabicPeriod"/>
            </a:pPr>
            <a:r>
              <a:rPr lang="en-US" dirty="0">
                <a:solidFill>
                  <a:schemeClr val="accent2">
                    <a:lumMod val="50000"/>
                  </a:schemeClr>
                </a:solidFill>
              </a:rPr>
              <a:t>Threatening or abusive language involving excessive swearing or offensive remarks.</a:t>
            </a:r>
          </a:p>
          <a:p>
            <a:pPr>
              <a:buFont typeface="+mj-lt"/>
              <a:buAutoNum type="arabicPeriod"/>
            </a:pPr>
            <a:r>
              <a:rPr lang="en-US" dirty="0">
                <a:solidFill>
                  <a:schemeClr val="accent2">
                    <a:lumMod val="50000"/>
                  </a:schemeClr>
                </a:solidFill>
              </a:rPr>
              <a:t>Violence ,any act of aggression or physical behavior with another individual that is perceived as threating, intimidating or unwelcome.</a:t>
            </a:r>
          </a:p>
          <a:p>
            <a:pPr>
              <a:buFont typeface="+mj-lt"/>
              <a:buAutoNum type="arabicPeriod"/>
            </a:pPr>
            <a:r>
              <a:rPr lang="en-US" dirty="0">
                <a:solidFill>
                  <a:schemeClr val="accent2">
                    <a:lumMod val="50000"/>
                  </a:schemeClr>
                </a:solidFill>
              </a:rPr>
              <a:t>Offensive sexual gestures or behaviors.</a:t>
            </a:r>
          </a:p>
          <a:p>
            <a:pPr>
              <a:buFont typeface="+mj-lt"/>
              <a:buAutoNum type="arabicPeriod"/>
            </a:pPr>
            <a:r>
              <a:rPr lang="en-US" dirty="0">
                <a:solidFill>
                  <a:schemeClr val="accent2">
                    <a:lumMod val="50000"/>
                  </a:schemeClr>
                </a:solidFill>
              </a:rPr>
              <a:t>Unnecessary/non-work related conversations with your colleagues.</a:t>
            </a:r>
          </a:p>
          <a:p>
            <a:pPr>
              <a:buFont typeface="+mj-lt"/>
              <a:buAutoNum type="arabicPeriod"/>
            </a:pPr>
            <a:r>
              <a:rPr lang="en-US" dirty="0">
                <a:solidFill>
                  <a:schemeClr val="accent2">
                    <a:lumMod val="50000"/>
                  </a:schemeClr>
                </a:solidFill>
              </a:rPr>
              <a:t>Abusing alcohol or drugs in office premises or while on duty.</a:t>
            </a:r>
          </a:p>
          <a:p>
            <a:pPr>
              <a:buFont typeface="+mj-lt"/>
              <a:buAutoNum type="arabicPeriod"/>
            </a:pPr>
            <a:r>
              <a:rPr lang="en-US" dirty="0">
                <a:solidFill>
                  <a:schemeClr val="accent2">
                    <a:lumMod val="50000"/>
                  </a:schemeClr>
                </a:solidFill>
              </a:rPr>
              <a:t>Any kinds of Theft.</a:t>
            </a:r>
          </a:p>
          <a:p>
            <a:pPr>
              <a:buFont typeface="+mj-lt"/>
              <a:buAutoNum type="arabicPeriod"/>
            </a:pPr>
            <a:endParaRPr lang="en-US" dirty="0"/>
          </a:p>
          <a:p>
            <a:pPr>
              <a:buFont typeface="+mj-lt"/>
              <a:buAutoNum type="arabicPeriod"/>
            </a:pPr>
            <a:endParaRPr lang="en-US" dirty="0"/>
          </a:p>
          <a:p>
            <a:pPr>
              <a:buFont typeface="+mj-lt"/>
              <a:buAutoNum type="arabicPeriod"/>
            </a:pPr>
            <a:endParaRPr lang="en-US" dirty="0"/>
          </a:p>
          <a:p>
            <a:pPr>
              <a:buFont typeface="+mj-lt"/>
              <a:buAutoNum type="arabicPeriod"/>
            </a:pPr>
            <a:endParaRPr lang="en-US" dirty="0"/>
          </a:p>
          <a:p>
            <a:pPr>
              <a:buFont typeface="+mj-lt"/>
              <a:buAutoNum type="arabicPeriod"/>
            </a:pPr>
            <a:endParaRPr lang="en-US" dirty="0"/>
          </a:p>
          <a:p>
            <a:endParaRPr lang="en-US" dirty="0"/>
          </a:p>
        </p:txBody>
      </p:sp>
    </p:spTree>
    <p:extLst>
      <p:ext uri="{BB962C8B-B14F-4D97-AF65-F5344CB8AC3E}">
        <p14:creationId xmlns:p14="http://schemas.microsoft.com/office/powerpoint/2010/main" val="1562572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D8DA3-3D3F-C67F-8E31-13D3FC199910}"/>
              </a:ext>
            </a:extLst>
          </p:cNvPr>
          <p:cNvSpPr>
            <a:spLocks noGrp="1"/>
          </p:cNvSpPr>
          <p:nvPr>
            <p:ph type="title"/>
          </p:nvPr>
        </p:nvSpPr>
        <p:spPr/>
        <p:txBody>
          <a:bodyPr/>
          <a:lstStyle/>
          <a:p>
            <a:r>
              <a:rPr lang="en-US" dirty="0"/>
              <a:t>Employee Responsibility</a:t>
            </a:r>
          </a:p>
        </p:txBody>
      </p:sp>
      <p:sp>
        <p:nvSpPr>
          <p:cNvPr id="3" name="Content Placeholder 2">
            <a:extLst>
              <a:ext uri="{FF2B5EF4-FFF2-40B4-BE49-F238E27FC236}">
                <a16:creationId xmlns:a16="http://schemas.microsoft.com/office/drawing/2014/main" id="{5564ACAC-5F02-FC99-0EB0-D77BD0055223}"/>
              </a:ext>
            </a:extLst>
          </p:cNvPr>
          <p:cNvSpPr>
            <a:spLocks noGrp="1"/>
          </p:cNvSpPr>
          <p:nvPr>
            <p:ph idx="1"/>
          </p:nvPr>
        </p:nvSpPr>
        <p:spPr>
          <a:xfrm>
            <a:off x="677334" y="1745673"/>
            <a:ext cx="8596668" cy="4295689"/>
          </a:xfrm>
        </p:spPr>
        <p:txBody>
          <a:bodyPr/>
          <a:lstStyle/>
          <a:p>
            <a:r>
              <a:rPr lang="en-US" dirty="0">
                <a:solidFill>
                  <a:schemeClr val="accent2">
                    <a:lumMod val="50000"/>
                  </a:schemeClr>
                </a:solidFill>
              </a:rPr>
              <a:t>Employee should maintain punctuality.</a:t>
            </a:r>
          </a:p>
          <a:p>
            <a:r>
              <a:rPr lang="en-US" dirty="0">
                <a:solidFill>
                  <a:schemeClr val="accent2">
                    <a:lumMod val="50000"/>
                  </a:schemeClr>
                </a:solidFill>
              </a:rPr>
              <a:t>In order to ensure that the leave should be planned well in advance and prior sanction taken before proceeding on leave from his/her reporting manager and HR.</a:t>
            </a:r>
          </a:p>
          <a:p>
            <a:r>
              <a:rPr lang="en-US" dirty="0">
                <a:solidFill>
                  <a:schemeClr val="accent2">
                    <a:lumMod val="50000"/>
                  </a:schemeClr>
                </a:solidFill>
              </a:rPr>
              <a:t>Employees are expected to use email and internet access(if provided) in a manner that is ethical and lawful.</a:t>
            </a:r>
          </a:p>
          <a:p>
            <a:r>
              <a:rPr lang="en-US" dirty="0">
                <a:solidFill>
                  <a:schemeClr val="accent2">
                    <a:lumMod val="50000"/>
                  </a:schemeClr>
                </a:solidFill>
              </a:rPr>
              <a:t>All employees are expected to maintain proper discipline professional ethics and complete integrity during their tenure with the organization.</a:t>
            </a:r>
          </a:p>
          <a:p>
            <a:r>
              <a:rPr lang="en-US" dirty="0">
                <a:solidFill>
                  <a:schemeClr val="accent2">
                    <a:lumMod val="50000"/>
                  </a:schemeClr>
                </a:solidFill>
              </a:rPr>
              <a:t>Employees are encouraged to adopt a clean desk policy and keep confidential papers in secured place.</a:t>
            </a:r>
          </a:p>
          <a:p>
            <a:endParaRPr lang="en-US" dirty="0"/>
          </a:p>
        </p:txBody>
      </p:sp>
    </p:spTree>
    <p:extLst>
      <p:ext uri="{BB962C8B-B14F-4D97-AF65-F5344CB8AC3E}">
        <p14:creationId xmlns:p14="http://schemas.microsoft.com/office/powerpoint/2010/main" val="27870141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C7C82-430E-2A14-6A17-8287DC717ABF}"/>
              </a:ext>
            </a:extLst>
          </p:cNvPr>
          <p:cNvSpPr>
            <a:spLocks noGrp="1"/>
          </p:cNvSpPr>
          <p:nvPr>
            <p:ph type="title"/>
          </p:nvPr>
        </p:nvSpPr>
        <p:spPr/>
        <p:txBody>
          <a:bodyPr/>
          <a:lstStyle/>
          <a:p>
            <a:r>
              <a:rPr lang="en-US" dirty="0"/>
              <a:t>Employee Rights</a:t>
            </a:r>
          </a:p>
        </p:txBody>
      </p:sp>
      <p:sp>
        <p:nvSpPr>
          <p:cNvPr id="3" name="Content Placeholder 2">
            <a:extLst>
              <a:ext uri="{FF2B5EF4-FFF2-40B4-BE49-F238E27FC236}">
                <a16:creationId xmlns:a16="http://schemas.microsoft.com/office/drawing/2014/main" id="{F1F55D46-BD83-D392-02A0-148EEBCADF1B}"/>
              </a:ext>
            </a:extLst>
          </p:cNvPr>
          <p:cNvSpPr>
            <a:spLocks noGrp="1"/>
          </p:cNvSpPr>
          <p:nvPr>
            <p:ph idx="1"/>
          </p:nvPr>
        </p:nvSpPr>
        <p:spPr/>
        <p:txBody>
          <a:bodyPr/>
          <a:lstStyle/>
          <a:p>
            <a:r>
              <a:rPr lang="en-US" sz="2000" dirty="0">
                <a:solidFill>
                  <a:schemeClr val="accent2">
                    <a:lumMod val="50000"/>
                  </a:schemeClr>
                </a:solidFill>
              </a:rPr>
              <a:t>Every employee, during the course of their tenure with the organization, shall be privileged to the following:</a:t>
            </a:r>
          </a:p>
          <a:p>
            <a:pPr>
              <a:buFont typeface="+mj-lt"/>
              <a:buAutoNum type="arabicPeriod"/>
            </a:pPr>
            <a:r>
              <a:rPr lang="en-US" sz="2000" dirty="0">
                <a:solidFill>
                  <a:schemeClr val="accent2">
                    <a:lumMod val="50000"/>
                  </a:schemeClr>
                </a:solidFill>
              </a:rPr>
              <a:t>To avail the benefits being extended by the organization.</a:t>
            </a:r>
          </a:p>
          <a:p>
            <a:pPr>
              <a:buFont typeface="+mj-lt"/>
              <a:buAutoNum type="arabicPeriod"/>
            </a:pPr>
            <a:r>
              <a:rPr lang="en-US" sz="2000" dirty="0">
                <a:solidFill>
                  <a:schemeClr val="accent2">
                    <a:lumMod val="50000"/>
                  </a:schemeClr>
                </a:solidFill>
              </a:rPr>
              <a:t>If anyone believes that she/he has been the victim of harassment, or knows of another employee who has been, has the right to report it immediately to HR.</a:t>
            </a:r>
          </a:p>
          <a:p>
            <a:pPr>
              <a:buFont typeface="+mj-lt"/>
              <a:buAutoNum type="arabicPeriod"/>
            </a:pPr>
            <a:r>
              <a:rPr lang="en-US" sz="2000" dirty="0">
                <a:solidFill>
                  <a:schemeClr val="accent2">
                    <a:lumMod val="50000"/>
                  </a:schemeClr>
                </a:solidFill>
              </a:rPr>
              <a:t>To be treated considerately and respectfully , and not discriminated on the basis of caste, religion, sex or socio-economic background.</a:t>
            </a:r>
          </a:p>
          <a:p>
            <a:endParaRPr lang="en-US" dirty="0"/>
          </a:p>
        </p:txBody>
      </p:sp>
    </p:spTree>
    <p:extLst>
      <p:ext uri="{BB962C8B-B14F-4D97-AF65-F5344CB8AC3E}">
        <p14:creationId xmlns:p14="http://schemas.microsoft.com/office/powerpoint/2010/main" val="4740805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AD20A-4670-2BE8-94D4-B4194B817D04}"/>
              </a:ext>
            </a:extLst>
          </p:cNvPr>
          <p:cNvSpPr>
            <a:spLocks noGrp="1"/>
          </p:cNvSpPr>
          <p:nvPr>
            <p:ph type="title"/>
          </p:nvPr>
        </p:nvSpPr>
        <p:spPr>
          <a:xfrm>
            <a:off x="677334" y="609600"/>
            <a:ext cx="8596668" cy="762000"/>
          </a:xfrm>
        </p:spPr>
        <p:txBody>
          <a:bodyPr/>
          <a:lstStyle/>
          <a:p>
            <a:r>
              <a:rPr lang="en-US" dirty="0"/>
              <a:t>Performance Management System</a:t>
            </a:r>
          </a:p>
        </p:txBody>
      </p:sp>
      <p:sp>
        <p:nvSpPr>
          <p:cNvPr id="3" name="Content Placeholder 2">
            <a:extLst>
              <a:ext uri="{FF2B5EF4-FFF2-40B4-BE49-F238E27FC236}">
                <a16:creationId xmlns:a16="http://schemas.microsoft.com/office/drawing/2014/main" id="{4CB020B9-574B-61D7-2B3F-54C04DA965E1}"/>
              </a:ext>
            </a:extLst>
          </p:cNvPr>
          <p:cNvSpPr>
            <a:spLocks noGrp="1"/>
          </p:cNvSpPr>
          <p:nvPr>
            <p:ph idx="1"/>
          </p:nvPr>
        </p:nvSpPr>
        <p:spPr>
          <a:xfrm>
            <a:off x="677334" y="1648691"/>
            <a:ext cx="8596668" cy="4392671"/>
          </a:xfrm>
        </p:spPr>
        <p:txBody>
          <a:bodyPr/>
          <a:lstStyle/>
          <a:p>
            <a:r>
              <a:rPr lang="en-US" dirty="0">
                <a:solidFill>
                  <a:schemeClr val="accent2">
                    <a:lumMod val="50000"/>
                  </a:schemeClr>
                </a:solidFill>
              </a:rPr>
              <a:t>Eligibility Criteria: </a:t>
            </a:r>
            <a:r>
              <a:rPr lang="en-IN" dirty="0">
                <a:solidFill>
                  <a:schemeClr val="accent2">
                    <a:lumMod val="50000"/>
                  </a:schemeClr>
                </a:solidFill>
              </a:rPr>
              <a:t>Employees joined before 1</a:t>
            </a:r>
            <a:r>
              <a:rPr lang="en-IN" baseline="30000" dirty="0">
                <a:solidFill>
                  <a:schemeClr val="accent2">
                    <a:lumMod val="50000"/>
                  </a:schemeClr>
                </a:solidFill>
              </a:rPr>
              <a:t>st</a:t>
            </a:r>
            <a:r>
              <a:rPr lang="en-IN" dirty="0">
                <a:solidFill>
                  <a:schemeClr val="accent2">
                    <a:lumMod val="50000"/>
                  </a:schemeClr>
                </a:solidFill>
              </a:rPr>
              <a:t> April of the previous year.</a:t>
            </a:r>
          </a:p>
          <a:p>
            <a:endParaRPr lang="en-IN" dirty="0">
              <a:solidFill>
                <a:schemeClr val="accent2">
                  <a:lumMod val="50000"/>
                </a:schemeClr>
              </a:solidFill>
            </a:endParaRPr>
          </a:p>
          <a:p>
            <a:r>
              <a:rPr lang="en-IN" dirty="0">
                <a:solidFill>
                  <a:schemeClr val="accent2">
                    <a:lumMod val="50000"/>
                  </a:schemeClr>
                </a:solidFill>
              </a:rPr>
              <a:t>This Evaluation is based on certain criteria which are listed below:-</a:t>
            </a:r>
          </a:p>
          <a:p>
            <a:pPr>
              <a:buFont typeface="+mj-lt"/>
              <a:buAutoNum type="arabicPeriod"/>
            </a:pPr>
            <a:r>
              <a:rPr lang="en-IN" dirty="0">
                <a:solidFill>
                  <a:schemeClr val="accent2">
                    <a:lumMod val="50000"/>
                  </a:schemeClr>
                </a:solidFill>
              </a:rPr>
              <a:t>Appraisal depending 50% on Individual MIS, and Direct Work performance.</a:t>
            </a:r>
          </a:p>
          <a:p>
            <a:pPr>
              <a:buFont typeface="+mj-lt"/>
              <a:buAutoNum type="arabicPeriod"/>
            </a:pPr>
            <a:r>
              <a:rPr lang="en-IN" dirty="0">
                <a:solidFill>
                  <a:schemeClr val="accent2">
                    <a:lumMod val="50000"/>
                  </a:schemeClr>
                </a:solidFill>
              </a:rPr>
              <a:t>Appraisal Depending 30% on 360 Degree feedback, and individual personality, commitment, values, and team skills. </a:t>
            </a:r>
          </a:p>
          <a:p>
            <a:pPr>
              <a:buFont typeface="+mj-lt"/>
              <a:buAutoNum type="arabicPeriod"/>
            </a:pPr>
            <a:r>
              <a:rPr lang="en-IN" dirty="0">
                <a:solidFill>
                  <a:schemeClr val="accent2">
                    <a:lumMod val="50000"/>
                  </a:schemeClr>
                </a:solidFill>
              </a:rPr>
              <a:t>Appraisal Depending 20% on Company performance.</a:t>
            </a:r>
          </a:p>
          <a:p>
            <a:endParaRPr lang="en-US" dirty="0">
              <a:solidFill>
                <a:schemeClr val="accent2">
                  <a:lumMod val="50000"/>
                </a:schemeClr>
              </a:solidFill>
            </a:endParaRPr>
          </a:p>
        </p:txBody>
      </p:sp>
    </p:spTree>
    <p:extLst>
      <p:ext uri="{BB962C8B-B14F-4D97-AF65-F5344CB8AC3E}">
        <p14:creationId xmlns:p14="http://schemas.microsoft.com/office/powerpoint/2010/main" val="32868661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D6EAB-289F-E6A1-221B-D05C1824770F}"/>
              </a:ext>
            </a:extLst>
          </p:cNvPr>
          <p:cNvSpPr>
            <a:spLocks noGrp="1"/>
          </p:cNvSpPr>
          <p:nvPr>
            <p:ph type="title"/>
          </p:nvPr>
        </p:nvSpPr>
        <p:spPr/>
        <p:txBody>
          <a:bodyPr/>
          <a:lstStyle/>
          <a:p>
            <a:r>
              <a:rPr lang="en-IN" dirty="0"/>
              <a:t>Appraisal Ratings</a:t>
            </a:r>
            <a:endParaRPr lang="en-US" dirty="0"/>
          </a:p>
        </p:txBody>
      </p:sp>
      <p:graphicFrame>
        <p:nvGraphicFramePr>
          <p:cNvPr id="4" name="Content Placeholder 3">
            <a:extLst>
              <a:ext uri="{FF2B5EF4-FFF2-40B4-BE49-F238E27FC236}">
                <a16:creationId xmlns:a16="http://schemas.microsoft.com/office/drawing/2014/main" id="{907C3560-5523-6419-F72E-0962E04A8D12}"/>
              </a:ext>
            </a:extLst>
          </p:cNvPr>
          <p:cNvGraphicFramePr>
            <a:graphicFrameLocks noGrp="1"/>
          </p:cNvGraphicFramePr>
          <p:nvPr>
            <p:ph idx="1"/>
            <p:extLst>
              <p:ext uri="{D42A27DB-BD31-4B8C-83A1-F6EECF244321}">
                <p14:modId xmlns:p14="http://schemas.microsoft.com/office/powerpoint/2010/main" val="402525116"/>
              </p:ext>
            </p:extLst>
          </p:nvPr>
        </p:nvGraphicFramePr>
        <p:xfrm>
          <a:off x="422641" y="1648691"/>
          <a:ext cx="8341975" cy="4031674"/>
        </p:xfrm>
        <a:graphic>
          <a:graphicData uri="http://schemas.openxmlformats.org/drawingml/2006/table">
            <a:tbl>
              <a:tblPr>
                <a:tableStyleId>{3C2FFA5D-87B4-456A-9821-1D502468CF0F}</a:tableStyleId>
              </a:tblPr>
              <a:tblGrid>
                <a:gridCol w="1848114">
                  <a:extLst>
                    <a:ext uri="{9D8B030D-6E8A-4147-A177-3AD203B41FA5}">
                      <a16:colId xmlns:a16="http://schemas.microsoft.com/office/drawing/2014/main" val="453282762"/>
                    </a:ext>
                  </a:extLst>
                </a:gridCol>
                <a:gridCol w="6493861">
                  <a:extLst>
                    <a:ext uri="{9D8B030D-6E8A-4147-A177-3AD203B41FA5}">
                      <a16:colId xmlns:a16="http://schemas.microsoft.com/office/drawing/2014/main" val="2747386981"/>
                    </a:ext>
                  </a:extLst>
                </a:gridCol>
              </a:tblGrid>
              <a:tr h="406532">
                <a:tc>
                  <a:txBody>
                    <a:bodyPr/>
                    <a:lstStyle/>
                    <a:p>
                      <a:pPr algn="ctr" rtl="0" fontAlgn="ctr"/>
                      <a:r>
                        <a:rPr lang="en-US" sz="1800" u="none" strike="noStrike" dirty="0">
                          <a:solidFill>
                            <a:schemeClr val="bg1"/>
                          </a:solidFill>
                          <a:effectLst/>
                        </a:rPr>
                        <a:t>RATING</a:t>
                      </a:r>
                      <a:endParaRPr lang="en-US" sz="1800" b="1" i="0" u="none" strike="noStrike" dirty="0">
                        <a:solidFill>
                          <a:schemeClr val="bg1"/>
                        </a:solidFill>
                        <a:effectLst/>
                        <a:latin typeface="Corbel" panose="020B0503020204020204" pitchFamily="34" charset="0"/>
                      </a:endParaRPr>
                    </a:p>
                  </a:txBody>
                  <a:tcPr marL="9525" marR="9525" marT="9525" marB="0" anchor="ctr">
                    <a:solidFill>
                      <a:schemeClr val="accent2">
                        <a:lumMod val="50000"/>
                      </a:schemeClr>
                    </a:solidFill>
                  </a:tcPr>
                </a:tc>
                <a:tc>
                  <a:txBody>
                    <a:bodyPr/>
                    <a:lstStyle/>
                    <a:p>
                      <a:pPr algn="ctr" rtl="0" fontAlgn="ctr"/>
                      <a:r>
                        <a:rPr lang="en-US" sz="1800" u="none" strike="noStrike" dirty="0">
                          <a:solidFill>
                            <a:schemeClr val="bg1"/>
                          </a:solidFill>
                          <a:effectLst/>
                        </a:rPr>
                        <a:t>DEFINITION</a:t>
                      </a:r>
                      <a:endParaRPr lang="en-US" sz="1800" b="1" i="0" u="none" strike="noStrike" dirty="0">
                        <a:solidFill>
                          <a:schemeClr val="bg1"/>
                        </a:solidFill>
                        <a:effectLst/>
                        <a:latin typeface="Corbel" panose="020B0503020204020204" pitchFamily="34" charset="0"/>
                      </a:endParaRPr>
                    </a:p>
                  </a:txBody>
                  <a:tcPr marL="9525" marR="9525" marT="9525" marB="0" anchor="ctr">
                    <a:solidFill>
                      <a:schemeClr val="accent2">
                        <a:lumMod val="50000"/>
                      </a:schemeClr>
                    </a:solidFill>
                  </a:tcPr>
                </a:tc>
                <a:extLst>
                  <a:ext uri="{0D108BD9-81ED-4DB2-BD59-A6C34878D82A}">
                    <a16:rowId xmlns:a16="http://schemas.microsoft.com/office/drawing/2014/main" val="3896497801"/>
                  </a:ext>
                </a:extLst>
              </a:tr>
              <a:tr h="799045">
                <a:tc>
                  <a:txBody>
                    <a:bodyPr/>
                    <a:lstStyle/>
                    <a:p>
                      <a:pPr algn="l" rtl="0" fontAlgn="ctr"/>
                      <a:r>
                        <a:rPr lang="en-US" sz="1800" u="none" strike="noStrike" dirty="0">
                          <a:solidFill>
                            <a:schemeClr val="tx2">
                              <a:lumMod val="75000"/>
                            </a:schemeClr>
                          </a:solidFill>
                          <a:effectLst/>
                        </a:rPr>
                        <a:t> Superior</a:t>
                      </a:r>
                      <a:endParaRPr lang="en-US" sz="1800" b="1" i="0" u="none" strike="noStrike" dirty="0">
                        <a:solidFill>
                          <a:schemeClr val="tx2">
                            <a:lumMod val="75000"/>
                          </a:schemeClr>
                        </a:solidFill>
                        <a:effectLst/>
                        <a:latin typeface="Corbel" panose="020B0503020204020204" pitchFamily="34" charset="0"/>
                      </a:endParaRPr>
                    </a:p>
                  </a:txBody>
                  <a:tcPr marL="9525" marR="9525" marT="9525" marB="0" anchor="ctr"/>
                </a:tc>
                <a:tc>
                  <a:txBody>
                    <a:bodyPr/>
                    <a:lstStyle/>
                    <a:p>
                      <a:pPr algn="l" rtl="0" fontAlgn="ctr"/>
                      <a:r>
                        <a:rPr lang="en-US" sz="1800" u="none" strike="noStrike">
                          <a:solidFill>
                            <a:schemeClr val="tx2">
                              <a:lumMod val="75000"/>
                            </a:schemeClr>
                          </a:solidFill>
                          <a:effectLst/>
                        </a:rPr>
                        <a:t>Employee is exceeding Expectations on most Performance Parameters</a:t>
                      </a:r>
                      <a:endParaRPr lang="en-US" sz="1800" b="0" i="0" u="none" strike="noStrike">
                        <a:solidFill>
                          <a:schemeClr val="tx2">
                            <a:lumMod val="75000"/>
                          </a:schemeClr>
                        </a:solidFill>
                        <a:effectLst/>
                        <a:latin typeface="Corbel" panose="020B0503020204020204" pitchFamily="34" charset="0"/>
                      </a:endParaRPr>
                    </a:p>
                  </a:txBody>
                  <a:tcPr marL="9525" marR="9525" marT="9525" marB="0" anchor="ctr"/>
                </a:tc>
                <a:extLst>
                  <a:ext uri="{0D108BD9-81ED-4DB2-BD59-A6C34878D82A}">
                    <a16:rowId xmlns:a16="http://schemas.microsoft.com/office/drawing/2014/main" val="1490492509"/>
                  </a:ext>
                </a:extLst>
              </a:tr>
              <a:tr h="936425">
                <a:tc>
                  <a:txBody>
                    <a:bodyPr/>
                    <a:lstStyle/>
                    <a:p>
                      <a:pPr algn="l" rtl="0" fontAlgn="ctr"/>
                      <a:r>
                        <a:rPr lang="en-US" sz="1800" u="none" strike="noStrike" dirty="0">
                          <a:solidFill>
                            <a:schemeClr val="tx2">
                              <a:lumMod val="75000"/>
                            </a:schemeClr>
                          </a:solidFill>
                          <a:effectLst/>
                        </a:rPr>
                        <a:t> Strong</a:t>
                      </a:r>
                      <a:endParaRPr lang="en-US" sz="1800" b="1" i="0" u="none" strike="noStrike" dirty="0">
                        <a:solidFill>
                          <a:schemeClr val="tx2">
                            <a:lumMod val="75000"/>
                          </a:schemeClr>
                        </a:solidFill>
                        <a:effectLst/>
                        <a:latin typeface="Corbel" panose="020B0503020204020204" pitchFamily="34" charset="0"/>
                      </a:endParaRPr>
                    </a:p>
                  </a:txBody>
                  <a:tcPr marL="9525" marR="9525" marT="9525" marB="0" anchor="ctr"/>
                </a:tc>
                <a:tc>
                  <a:txBody>
                    <a:bodyPr/>
                    <a:lstStyle/>
                    <a:p>
                      <a:pPr algn="l" rtl="0" fontAlgn="ctr"/>
                      <a:r>
                        <a:rPr lang="en-US" sz="1800" u="none" strike="noStrike" dirty="0">
                          <a:solidFill>
                            <a:schemeClr val="tx2">
                              <a:lumMod val="75000"/>
                            </a:schemeClr>
                          </a:solidFill>
                          <a:effectLst/>
                        </a:rPr>
                        <a:t>Employee is meeting Expectations on most Performance Parameters, and showing good Performance Improvement</a:t>
                      </a:r>
                      <a:endParaRPr lang="en-US" sz="1800" b="0" i="0" u="none" strike="noStrike" dirty="0">
                        <a:solidFill>
                          <a:schemeClr val="tx2">
                            <a:lumMod val="75000"/>
                          </a:schemeClr>
                        </a:solidFill>
                        <a:effectLst/>
                        <a:latin typeface="Corbel" panose="020B0503020204020204" pitchFamily="34" charset="0"/>
                      </a:endParaRPr>
                    </a:p>
                  </a:txBody>
                  <a:tcPr marL="9525" marR="9525" marT="9525" marB="0" anchor="ctr"/>
                </a:tc>
                <a:extLst>
                  <a:ext uri="{0D108BD9-81ED-4DB2-BD59-A6C34878D82A}">
                    <a16:rowId xmlns:a16="http://schemas.microsoft.com/office/drawing/2014/main" val="2597187051"/>
                  </a:ext>
                </a:extLst>
              </a:tr>
              <a:tr h="799045">
                <a:tc>
                  <a:txBody>
                    <a:bodyPr/>
                    <a:lstStyle/>
                    <a:p>
                      <a:pPr algn="l" rtl="0" fontAlgn="ctr"/>
                      <a:r>
                        <a:rPr lang="en-US" sz="1800" u="none" strike="noStrike" dirty="0">
                          <a:solidFill>
                            <a:schemeClr val="tx2">
                              <a:lumMod val="75000"/>
                            </a:schemeClr>
                          </a:solidFill>
                          <a:effectLst/>
                        </a:rPr>
                        <a:t> Steady</a:t>
                      </a:r>
                      <a:endParaRPr lang="en-US" sz="1800" b="1" i="0" u="none" strike="noStrike" dirty="0">
                        <a:solidFill>
                          <a:schemeClr val="tx2">
                            <a:lumMod val="75000"/>
                          </a:schemeClr>
                        </a:solidFill>
                        <a:effectLst/>
                        <a:latin typeface="Corbel" panose="020B0503020204020204" pitchFamily="34" charset="0"/>
                      </a:endParaRPr>
                    </a:p>
                  </a:txBody>
                  <a:tcPr marL="9525" marR="9525" marT="9525" marB="0" anchor="ctr"/>
                </a:tc>
                <a:tc>
                  <a:txBody>
                    <a:bodyPr/>
                    <a:lstStyle/>
                    <a:p>
                      <a:pPr algn="l" rtl="0" fontAlgn="ctr"/>
                      <a:r>
                        <a:rPr lang="en-US" sz="1800" u="none" strike="noStrike" dirty="0">
                          <a:solidFill>
                            <a:schemeClr val="tx2">
                              <a:lumMod val="75000"/>
                            </a:schemeClr>
                          </a:solidFill>
                          <a:effectLst/>
                        </a:rPr>
                        <a:t>Employee is meeting Expectations on most Performance Parameters</a:t>
                      </a:r>
                      <a:endParaRPr lang="en-US" sz="1800" b="0" i="0" u="none" strike="noStrike" dirty="0">
                        <a:solidFill>
                          <a:schemeClr val="tx2">
                            <a:lumMod val="75000"/>
                          </a:schemeClr>
                        </a:solidFill>
                        <a:effectLst/>
                        <a:latin typeface="Corbel" panose="020B0503020204020204" pitchFamily="34" charset="0"/>
                      </a:endParaRPr>
                    </a:p>
                  </a:txBody>
                  <a:tcPr marL="9525" marR="9525" marT="9525" marB="0" anchor="ctr"/>
                </a:tc>
                <a:extLst>
                  <a:ext uri="{0D108BD9-81ED-4DB2-BD59-A6C34878D82A}">
                    <a16:rowId xmlns:a16="http://schemas.microsoft.com/office/drawing/2014/main" val="3214995607"/>
                  </a:ext>
                </a:extLst>
              </a:tr>
              <a:tr h="1090627">
                <a:tc>
                  <a:txBody>
                    <a:bodyPr/>
                    <a:lstStyle/>
                    <a:p>
                      <a:pPr algn="l" rtl="0" fontAlgn="ctr"/>
                      <a:r>
                        <a:rPr lang="en-US" sz="1800" u="none" strike="noStrike" dirty="0">
                          <a:solidFill>
                            <a:schemeClr val="tx2">
                              <a:lumMod val="75000"/>
                            </a:schemeClr>
                          </a:solidFill>
                          <a:effectLst/>
                        </a:rPr>
                        <a:t> Stagnant</a:t>
                      </a:r>
                      <a:endParaRPr lang="en-US" sz="1800" b="1" i="0" u="none" strike="noStrike" dirty="0">
                        <a:solidFill>
                          <a:schemeClr val="tx2">
                            <a:lumMod val="75000"/>
                          </a:schemeClr>
                        </a:solidFill>
                        <a:effectLst/>
                        <a:latin typeface="Corbel" panose="020B0503020204020204" pitchFamily="34" charset="0"/>
                      </a:endParaRPr>
                    </a:p>
                  </a:txBody>
                  <a:tcPr marL="9525" marR="9525" marT="9525" marB="0" anchor="ctr"/>
                </a:tc>
                <a:tc>
                  <a:txBody>
                    <a:bodyPr/>
                    <a:lstStyle/>
                    <a:p>
                      <a:pPr algn="l" rtl="0" fontAlgn="ctr"/>
                      <a:r>
                        <a:rPr lang="en-US" sz="1800" u="none" strike="noStrike" dirty="0">
                          <a:solidFill>
                            <a:schemeClr val="tx2">
                              <a:lumMod val="75000"/>
                            </a:schemeClr>
                          </a:solidFill>
                          <a:effectLst/>
                        </a:rPr>
                        <a:t>Employee is not yet meeting Expectations on most Performance Parameters, and not showing good Performance Improvement</a:t>
                      </a:r>
                      <a:endParaRPr lang="en-US" sz="1800" b="0" i="0" u="none" strike="noStrike" dirty="0">
                        <a:solidFill>
                          <a:schemeClr val="tx2">
                            <a:lumMod val="75000"/>
                          </a:schemeClr>
                        </a:solidFill>
                        <a:effectLst/>
                        <a:latin typeface="Corbel" panose="020B0503020204020204" pitchFamily="34" charset="0"/>
                      </a:endParaRPr>
                    </a:p>
                  </a:txBody>
                  <a:tcPr marL="9525" marR="9525" marT="9525" marB="0" anchor="ctr"/>
                </a:tc>
                <a:extLst>
                  <a:ext uri="{0D108BD9-81ED-4DB2-BD59-A6C34878D82A}">
                    <a16:rowId xmlns:a16="http://schemas.microsoft.com/office/drawing/2014/main" val="3269097710"/>
                  </a:ext>
                </a:extLst>
              </a:tr>
            </a:tbl>
          </a:graphicData>
        </a:graphic>
      </p:graphicFrame>
    </p:spTree>
    <p:extLst>
      <p:ext uri="{BB962C8B-B14F-4D97-AF65-F5344CB8AC3E}">
        <p14:creationId xmlns:p14="http://schemas.microsoft.com/office/powerpoint/2010/main" val="63521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B5BD2-0006-4889-B466-DBB8CC55982D}"/>
              </a:ext>
            </a:extLst>
          </p:cNvPr>
          <p:cNvSpPr>
            <a:spLocks noGrp="1"/>
          </p:cNvSpPr>
          <p:nvPr>
            <p:ph type="title"/>
          </p:nvPr>
        </p:nvSpPr>
        <p:spPr/>
        <p:txBody>
          <a:bodyPr/>
          <a:lstStyle/>
          <a:p>
            <a:r>
              <a:rPr lang="en-US" dirty="0"/>
              <a:t>About Torero</a:t>
            </a:r>
          </a:p>
        </p:txBody>
      </p:sp>
      <p:sp>
        <p:nvSpPr>
          <p:cNvPr id="3" name="Content Placeholder 2">
            <a:extLst>
              <a:ext uri="{FF2B5EF4-FFF2-40B4-BE49-F238E27FC236}">
                <a16:creationId xmlns:a16="http://schemas.microsoft.com/office/drawing/2014/main" id="{53D359FB-8661-47C2-AEE8-72EE610F4932}"/>
              </a:ext>
            </a:extLst>
          </p:cNvPr>
          <p:cNvSpPr>
            <a:spLocks noGrp="1"/>
          </p:cNvSpPr>
          <p:nvPr>
            <p:ph idx="1"/>
          </p:nvPr>
        </p:nvSpPr>
        <p:spPr/>
        <p:txBody>
          <a:bodyPr>
            <a:normAutofit/>
          </a:bodyPr>
          <a:lstStyle/>
          <a:p>
            <a:pPr algn="just"/>
            <a:r>
              <a:rPr lang="en-US" sz="2400" dirty="0">
                <a:latin typeface="Cambria" panose="02040503050406030204" pitchFamily="18" charset="0"/>
                <a:ea typeface="Cambria" panose="02040503050406030204" pitchFamily="18" charset="0"/>
              </a:rPr>
              <a:t>Incorporated in 2012, </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TORERO is the fastest-growing brand conglomerate and also the largest manufacturers of branded accessories in India. </a:t>
            </a:r>
          </a:p>
          <a:p>
            <a:pPr algn="just"/>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TORERO is also the official global licensee for high-end international brands including CROSS and POLICE which includes Travel Accessories, Gifting Accessories and Leather Accessories. </a:t>
            </a:r>
          </a:p>
        </p:txBody>
      </p:sp>
    </p:spTree>
    <p:extLst>
      <p:ext uri="{BB962C8B-B14F-4D97-AF65-F5344CB8AC3E}">
        <p14:creationId xmlns:p14="http://schemas.microsoft.com/office/powerpoint/2010/main" val="15754241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793BE-7D1A-25EF-FE20-21F8610027FF}"/>
              </a:ext>
            </a:extLst>
          </p:cNvPr>
          <p:cNvSpPr>
            <a:spLocks noGrp="1"/>
          </p:cNvSpPr>
          <p:nvPr>
            <p:ph type="title"/>
          </p:nvPr>
        </p:nvSpPr>
        <p:spPr>
          <a:xfrm>
            <a:off x="677334" y="398585"/>
            <a:ext cx="8596668" cy="997527"/>
          </a:xfrm>
        </p:spPr>
        <p:txBody>
          <a:bodyPr/>
          <a:lstStyle/>
          <a:p>
            <a:r>
              <a:rPr lang="en-US" dirty="0"/>
              <a:t>Benefits:</a:t>
            </a:r>
          </a:p>
        </p:txBody>
      </p:sp>
      <p:sp>
        <p:nvSpPr>
          <p:cNvPr id="3" name="Content Placeholder 2">
            <a:extLst>
              <a:ext uri="{FF2B5EF4-FFF2-40B4-BE49-F238E27FC236}">
                <a16:creationId xmlns:a16="http://schemas.microsoft.com/office/drawing/2014/main" id="{F00D8931-2D41-F744-1ED5-0809ED48C6B2}"/>
              </a:ext>
            </a:extLst>
          </p:cNvPr>
          <p:cNvSpPr>
            <a:spLocks noGrp="1"/>
          </p:cNvSpPr>
          <p:nvPr>
            <p:ph idx="1"/>
          </p:nvPr>
        </p:nvSpPr>
        <p:spPr>
          <a:xfrm>
            <a:off x="677334" y="1510145"/>
            <a:ext cx="8596668" cy="5098473"/>
          </a:xfrm>
        </p:spPr>
        <p:txBody>
          <a:bodyPr>
            <a:normAutofit/>
          </a:bodyPr>
          <a:lstStyle/>
          <a:p>
            <a:pPr marL="342900" indent="-342900">
              <a:buFont typeface="Wingdings" panose="05000000000000000000" pitchFamily="2" charset="2"/>
              <a:buChar char="Ø"/>
            </a:pPr>
            <a:r>
              <a:rPr lang="en-IN" sz="2400" dirty="0">
                <a:solidFill>
                  <a:schemeClr val="tx2">
                    <a:lumMod val="75000"/>
                  </a:schemeClr>
                </a:solidFill>
                <a:latin typeface="Arial" panose="020B0604020202020204" pitchFamily="34" charset="0"/>
                <a:cs typeface="Arial" panose="020B0604020202020204" pitchFamily="34" charset="0"/>
              </a:rPr>
              <a:t>Medical Insurance up to </a:t>
            </a:r>
            <a:r>
              <a:rPr lang="en-IN" sz="2400" dirty="0" err="1">
                <a:solidFill>
                  <a:schemeClr val="tx2">
                    <a:lumMod val="75000"/>
                  </a:schemeClr>
                </a:solidFill>
                <a:latin typeface="Arial" panose="020B0604020202020204" pitchFamily="34" charset="0"/>
                <a:cs typeface="Arial" panose="020B0604020202020204" pitchFamily="34" charset="0"/>
              </a:rPr>
              <a:t>Rs</a:t>
            </a:r>
            <a:r>
              <a:rPr lang="en-IN" sz="2400" dirty="0">
                <a:solidFill>
                  <a:schemeClr val="tx2">
                    <a:lumMod val="75000"/>
                  </a:schemeClr>
                </a:solidFill>
                <a:latin typeface="Arial" panose="020B0604020202020204" pitchFamily="34" charset="0"/>
                <a:cs typeface="Arial" panose="020B0604020202020204" pitchFamily="34" charset="0"/>
              </a:rPr>
              <a:t> 5 Lac Cover for Family</a:t>
            </a:r>
          </a:p>
          <a:p>
            <a:pPr marL="342900" indent="-342900">
              <a:buFont typeface="Wingdings" panose="05000000000000000000" pitchFamily="2" charset="2"/>
              <a:buChar char="Ø"/>
            </a:pPr>
            <a:r>
              <a:rPr lang="en-IN" sz="2400" dirty="0">
                <a:solidFill>
                  <a:schemeClr val="tx2">
                    <a:lumMod val="75000"/>
                  </a:schemeClr>
                </a:solidFill>
                <a:latin typeface="Arial" panose="020B0604020202020204" pitchFamily="34" charset="0"/>
                <a:cs typeface="Arial" panose="020B0604020202020204" pitchFamily="34" charset="0"/>
              </a:rPr>
              <a:t>New Accident policy up to 10 Lac(Self)</a:t>
            </a:r>
          </a:p>
          <a:p>
            <a:pPr marL="342900" indent="-342900">
              <a:buFont typeface="Wingdings" panose="05000000000000000000" pitchFamily="2" charset="2"/>
              <a:buChar char="Ø"/>
            </a:pPr>
            <a:r>
              <a:rPr lang="en-US" sz="2400" dirty="0">
                <a:solidFill>
                  <a:schemeClr val="tx2">
                    <a:lumMod val="75000"/>
                  </a:schemeClr>
                </a:solidFill>
                <a:latin typeface="Arial" panose="020B0604020202020204" pitchFamily="34" charset="0"/>
                <a:cs typeface="Arial" panose="020B0604020202020204" pitchFamily="34" charset="0"/>
              </a:rPr>
              <a:t>Annual</a:t>
            </a:r>
            <a:r>
              <a:rPr lang="en-US" sz="2400" spc="-15" dirty="0">
                <a:solidFill>
                  <a:schemeClr val="tx2">
                    <a:lumMod val="75000"/>
                  </a:schemeClr>
                </a:solidFill>
                <a:latin typeface="Arial" panose="020B0604020202020204" pitchFamily="34" charset="0"/>
                <a:cs typeface="Arial" panose="020B0604020202020204" pitchFamily="34" charset="0"/>
              </a:rPr>
              <a:t> </a:t>
            </a:r>
            <a:r>
              <a:rPr lang="en-US" sz="2400" dirty="0">
                <a:solidFill>
                  <a:schemeClr val="tx2">
                    <a:lumMod val="75000"/>
                  </a:schemeClr>
                </a:solidFill>
                <a:latin typeface="Arial" panose="020B0604020202020204" pitchFamily="34" charset="0"/>
                <a:cs typeface="Arial" panose="020B0604020202020204" pitchFamily="34" charset="0"/>
              </a:rPr>
              <a:t>Medical</a:t>
            </a:r>
            <a:r>
              <a:rPr lang="en-US" sz="2400" spc="-40" dirty="0">
                <a:solidFill>
                  <a:schemeClr val="tx2">
                    <a:lumMod val="75000"/>
                  </a:schemeClr>
                </a:solidFill>
                <a:latin typeface="Arial" panose="020B0604020202020204" pitchFamily="34" charset="0"/>
                <a:cs typeface="Arial" panose="020B0604020202020204" pitchFamily="34" charset="0"/>
              </a:rPr>
              <a:t> </a:t>
            </a:r>
            <a:r>
              <a:rPr lang="en-US" sz="2400" dirty="0">
                <a:solidFill>
                  <a:schemeClr val="tx2">
                    <a:lumMod val="75000"/>
                  </a:schemeClr>
                </a:solidFill>
                <a:latin typeface="Arial" panose="020B0604020202020204" pitchFamily="34" charset="0"/>
                <a:cs typeface="Arial" panose="020B0604020202020204" pitchFamily="34" charset="0"/>
              </a:rPr>
              <a:t>Check-up</a:t>
            </a:r>
            <a:endParaRPr lang="en-IN" sz="2400" dirty="0">
              <a:solidFill>
                <a:schemeClr val="tx2">
                  <a:lumMod val="75000"/>
                </a:schemeClr>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IN" sz="2400" dirty="0">
                <a:solidFill>
                  <a:schemeClr val="tx2">
                    <a:lumMod val="75000"/>
                  </a:schemeClr>
                </a:solidFill>
                <a:latin typeface="Arial" panose="020B0604020202020204" pitchFamily="34" charset="0"/>
                <a:cs typeface="Arial" panose="020B0604020202020204" pitchFamily="34" charset="0"/>
              </a:rPr>
              <a:t>Leave Encashment before Puja</a:t>
            </a:r>
          </a:p>
          <a:p>
            <a:pPr marL="342900" indent="-342900">
              <a:buFont typeface="Wingdings" panose="05000000000000000000" pitchFamily="2" charset="2"/>
              <a:buChar char="Ø"/>
            </a:pPr>
            <a:r>
              <a:rPr lang="en-IN" sz="2400" dirty="0">
                <a:solidFill>
                  <a:schemeClr val="tx2">
                    <a:lumMod val="75000"/>
                  </a:schemeClr>
                </a:solidFill>
                <a:latin typeface="Arial" panose="020B0604020202020204" pitchFamily="34" charset="0"/>
                <a:cs typeface="Arial" panose="020B0604020202020204" pitchFamily="34" charset="0"/>
              </a:rPr>
              <a:t>Free Product worth Rs 10k from stock</a:t>
            </a:r>
          </a:p>
          <a:p>
            <a:pPr marL="342900" indent="-342900">
              <a:buFont typeface="Wingdings" panose="05000000000000000000" pitchFamily="2" charset="2"/>
              <a:buChar char="Ø"/>
            </a:pPr>
            <a:r>
              <a:rPr lang="en-IN" sz="2400" dirty="0">
                <a:solidFill>
                  <a:schemeClr val="tx2">
                    <a:lumMod val="75000"/>
                  </a:schemeClr>
                </a:solidFill>
                <a:latin typeface="Arial" panose="020B0604020202020204" pitchFamily="34" charset="0"/>
                <a:cs typeface="Arial" panose="020B0604020202020204" pitchFamily="34" charset="0"/>
              </a:rPr>
              <a:t>Employee Purchase Scheme</a:t>
            </a:r>
          </a:p>
          <a:p>
            <a:pPr>
              <a:buFont typeface="Wingdings" panose="05000000000000000000" pitchFamily="2" charset="2"/>
              <a:buChar char="Ø"/>
            </a:pPr>
            <a:r>
              <a:rPr lang="en-US" sz="2400" dirty="0">
                <a:solidFill>
                  <a:schemeClr val="tx2">
                    <a:lumMod val="75000"/>
                  </a:schemeClr>
                </a:solidFill>
                <a:latin typeface="Arial" panose="020B0604020202020204" pitchFamily="34" charset="0"/>
                <a:cs typeface="Arial" panose="020B0604020202020204" pitchFamily="34" charset="0"/>
              </a:rPr>
              <a:t>2 weeks' salary in advance for new joiners</a:t>
            </a:r>
          </a:p>
          <a:p>
            <a:pPr>
              <a:buFont typeface="Wingdings" panose="05000000000000000000" pitchFamily="2" charset="2"/>
              <a:buChar char="Ø"/>
            </a:pPr>
            <a:r>
              <a:rPr lang="en-IN" sz="2400" dirty="0">
                <a:solidFill>
                  <a:schemeClr val="tx2">
                    <a:lumMod val="75000"/>
                  </a:schemeClr>
                </a:solidFill>
                <a:latin typeface="Arial" panose="020B0604020202020204" pitchFamily="34" charset="0"/>
                <a:cs typeface="Arial" panose="020B0604020202020204" pitchFamily="34" charset="0"/>
              </a:rPr>
              <a:t>Monthly salary credited on last day of the month or first day of the next month</a:t>
            </a:r>
          </a:p>
          <a:p>
            <a:pPr marL="342900" indent="-342900">
              <a:buFont typeface="Wingdings" panose="05000000000000000000" pitchFamily="2" charset="2"/>
              <a:buChar char="Ø"/>
            </a:pPr>
            <a:r>
              <a:rPr lang="en-IN" sz="2400" dirty="0">
                <a:solidFill>
                  <a:schemeClr val="tx2">
                    <a:lumMod val="75000"/>
                  </a:schemeClr>
                </a:solidFill>
                <a:latin typeface="Arial" panose="020B0604020202020204" pitchFamily="34" charset="0"/>
                <a:cs typeface="Arial" panose="020B0604020202020204" pitchFamily="34" charset="0"/>
              </a:rPr>
              <a:t>Advance Monthly Salary on request</a:t>
            </a:r>
          </a:p>
          <a:p>
            <a:endParaRPr lang="en-IN" dirty="0"/>
          </a:p>
          <a:p>
            <a:endParaRPr lang="en-US" dirty="0"/>
          </a:p>
        </p:txBody>
      </p:sp>
    </p:spTree>
    <p:extLst>
      <p:ext uri="{BB962C8B-B14F-4D97-AF65-F5344CB8AC3E}">
        <p14:creationId xmlns:p14="http://schemas.microsoft.com/office/powerpoint/2010/main" val="2081644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793BE-7D1A-25EF-FE20-21F8610027FF}"/>
              </a:ext>
            </a:extLst>
          </p:cNvPr>
          <p:cNvSpPr>
            <a:spLocks noGrp="1"/>
          </p:cNvSpPr>
          <p:nvPr>
            <p:ph type="title"/>
          </p:nvPr>
        </p:nvSpPr>
        <p:spPr>
          <a:xfrm>
            <a:off x="677334" y="609600"/>
            <a:ext cx="8596668" cy="997527"/>
          </a:xfrm>
        </p:spPr>
        <p:txBody>
          <a:bodyPr/>
          <a:lstStyle/>
          <a:p>
            <a:r>
              <a:rPr lang="en-US" dirty="0"/>
              <a:t>Benefits:</a:t>
            </a:r>
          </a:p>
        </p:txBody>
      </p:sp>
      <p:sp>
        <p:nvSpPr>
          <p:cNvPr id="3" name="Content Placeholder 2">
            <a:extLst>
              <a:ext uri="{FF2B5EF4-FFF2-40B4-BE49-F238E27FC236}">
                <a16:creationId xmlns:a16="http://schemas.microsoft.com/office/drawing/2014/main" id="{F00D8931-2D41-F744-1ED5-0809ED48C6B2}"/>
              </a:ext>
            </a:extLst>
          </p:cNvPr>
          <p:cNvSpPr>
            <a:spLocks noGrp="1"/>
          </p:cNvSpPr>
          <p:nvPr>
            <p:ph idx="1"/>
          </p:nvPr>
        </p:nvSpPr>
        <p:spPr>
          <a:xfrm>
            <a:off x="677334" y="1887794"/>
            <a:ext cx="8596668" cy="4720824"/>
          </a:xfrm>
        </p:spPr>
        <p:txBody>
          <a:bodyPr>
            <a:normAutofit/>
          </a:bodyPr>
          <a:lstStyle/>
          <a:p>
            <a:pPr marL="342900" indent="-342900">
              <a:lnSpc>
                <a:spcPct val="100000"/>
              </a:lnSpc>
              <a:buFont typeface="Wingdings" panose="05000000000000000000" pitchFamily="2" charset="2"/>
              <a:buChar char="Ø"/>
            </a:pPr>
            <a:r>
              <a:rPr lang="en-IN" sz="2000" dirty="0">
                <a:solidFill>
                  <a:schemeClr val="tx2">
                    <a:lumMod val="75000"/>
                  </a:schemeClr>
                </a:solidFill>
                <a:latin typeface="Arial" panose="020B0604020202020204" pitchFamily="34" charset="0"/>
                <a:cs typeface="Arial" panose="020B0604020202020204" pitchFamily="34" charset="0"/>
              </a:rPr>
              <a:t>Two instalments are possible for the first month’s salary </a:t>
            </a:r>
          </a:p>
          <a:p>
            <a:pPr marL="342900" indent="-342900">
              <a:buFont typeface="Wingdings" panose="05000000000000000000" pitchFamily="2" charset="2"/>
              <a:buChar char="Ø"/>
            </a:pPr>
            <a:r>
              <a:rPr lang="en-IN" sz="2000" dirty="0">
                <a:solidFill>
                  <a:schemeClr val="tx2">
                    <a:lumMod val="75000"/>
                  </a:schemeClr>
                </a:solidFill>
                <a:latin typeface="Arial" panose="020B0604020202020204" pitchFamily="34" charset="0"/>
                <a:cs typeface="Arial" panose="020B0604020202020204" pitchFamily="34" charset="0"/>
              </a:rPr>
              <a:t>Onsite Valet Parking &amp; Car/Bike Wash</a:t>
            </a:r>
          </a:p>
          <a:p>
            <a:pPr marL="342900" indent="-342900">
              <a:buFont typeface="Wingdings" panose="05000000000000000000" pitchFamily="2" charset="2"/>
              <a:buChar char="Ø"/>
            </a:pPr>
            <a:r>
              <a:rPr lang="en-IN" sz="2000" dirty="0">
                <a:solidFill>
                  <a:schemeClr val="tx2">
                    <a:lumMod val="75000"/>
                  </a:schemeClr>
                </a:solidFill>
                <a:latin typeface="Arial" panose="020B0604020202020204" pitchFamily="34" charset="0"/>
                <a:cs typeface="Arial" panose="020B0604020202020204" pitchFamily="34" charset="0"/>
              </a:rPr>
              <a:t>Salary on Time</a:t>
            </a:r>
          </a:p>
          <a:p>
            <a:pPr marL="342900" indent="-342900">
              <a:buFont typeface="Wingdings" panose="05000000000000000000" pitchFamily="2" charset="2"/>
              <a:buChar char="Ø"/>
            </a:pPr>
            <a:r>
              <a:rPr lang="en-IN" sz="2000" dirty="0">
                <a:solidFill>
                  <a:schemeClr val="tx2">
                    <a:lumMod val="75000"/>
                  </a:schemeClr>
                </a:solidFill>
                <a:latin typeface="Arial" panose="020B0604020202020204" pitchFamily="34" charset="0"/>
                <a:cs typeface="Arial" panose="020B0604020202020204" pitchFamily="34" charset="0"/>
              </a:rPr>
              <a:t>Accommodation for male employees</a:t>
            </a:r>
          </a:p>
          <a:p>
            <a:pPr marL="342900" indent="-342900">
              <a:buFont typeface="Wingdings" panose="05000000000000000000" pitchFamily="2" charset="2"/>
              <a:buChar char="Ø"/>
            </a:pPr>
            <a:r>
              <a:rPr lang="en-IN" sz="2000" dirty="0">
                <a:solidFill>
                  <a:schemeClr val="tx2">
                    <a:lumMod val="75000"/>
                  </a:schemeClr>
                </a:solidFill>
                <a:latin typeface="Arial" panose="020B0604020202020204" pitchFamily="34" charset="0"/>
                <a:cs typeface="Arial" panose="020B0604020202020204" pitchFamily="34" charset="0"/>
              </a:rPr>
              <a:t>Car Facility for Women after 09:00 pm</a:t>
            </a:r>
          </a:p>
          <a:p>
            <a:pPr marL="354965" indent="-342900">
              <a:lnSpc>
                <a:spcPct val="100000"/>
              </a:lnSpc>
              <a:spcBef>
                <a:spcPts val="770"/>
              </a:spcBef>
              <a:buFont typeface="Wingdings" panose="05000000000000000000" pitchFamily="2" charset="2"/>
              <a:buChar char="Ø"/>
              <a:tabLst>
                <a:tab pos="241300" algn="l"/>
                <a:tab pos="241935" algn="l"/>
              </a:tabLst>
            </a:pPr>
            <a:r>
              <a:rPr lang="en-US" sz="2000" dirty="0">
                <a:solidFill>
                  <a:schemeClr val="tx2">
                    <a:lumMod val="75000"/>
                  </a:schemeClr>
                </a:solidFill>
                <a:latin typeface="Arial" panose="020B0604020202020204" pitchFamily="34" charset="0"/>
                <a:cs typeface="Arial" panose="020B0604020202020204" pitchFamily="34" charset="0"/>
              </a:rPr>
              <a:t>Gaming</a:t>
            </a:r>
            <a:r>
              <a:rPr lang="en-US" sz="2000" spc="-45" dirty="0">
                <a:solidFill>
                  <a:schemeClr val="tx2">
                    <a:lumMod val="75000"/>
                  </a:schemeClr>
                </a:solidFill>
                <a:latin typeface="Arial" panose="020B0604020202020204" pitchFamily="34" charset="0"/>
                <a:cs typeface="Arial" panose="020B0604020202020204" pitchFamily="34" charset="0"/>
              </a:rPr>
              <a:t> </a:t>
            </a:r>
            <a:r>
              <a:rPr lang="en-US" sz="2000" dirty="0">
                <a:solidFill>
                  <a:schemeClr val="tx2">
                    <a:lumMod val="75000"/>
                  </a:schemeClr>
                </a:solidFill>
                <a:latin typeface="Arial" panose="020B0604020202020204" pitchFamily="34" charset="0"/>
                <a:cs typeface="Arial" panose="020B0604020202020204" pitchFamily="34" charset="0"/>
              </a:rPr>
              <a:t>&amp;</a:t>
            </a:r>
            <a:r>
              <a:rPr lang="en-US" sz="2000" spc="-25" dirty="0">
                <a:solidFill>
                  <a:schemeClr val="tx2">
                    <a:lumMod val="75000"/>
                  </a:schemeClr>
                </a:solidFill>
                <a:latin typeface="Arial" panose="020B0604020202020204" pitchFamily="34" charset="0"/>
                <a:cs typeface="Arial" panose="020B0604020202020204" pitchFamily="34" charset="0"/>
              </a:rPr>
              <a:t> </a:t>
            </a:r>
            <a:r>
              <a:rPr lang="en-US" sz="2000" dirty="0">
                <a:solidFill>
                  <a:schemeClr val="tx2">
                    <a:lumMod val="75000"/>
                  </a:schemeClr>
                </a:solidFill>
                <a:latin typeface="Arial" panose="020B0604020202020204" pitchFamily="34" charset="0"/>
                <a:cs typeface="Arial" panose="020B0604020202020204" pitchFamily="34" charset="0"/>
              </a:rPr>
              <a:t>Relaxation</a:t>
            </a:r>
            <a:r>
              <a:rPr lang="en-US" sz="2000" spc="-15" dirty="0">
                <a:solidFill>
                  <a:schemeClr val="tx2">
                    <a:lumMod val="75000"/>
                  </a:schemeClr>
                </a:solidFill>
                <a:latin typeface="Arial" panose="020B0604020202020204" pitchFamily="34" charset="0"/>
                <a:cs typeface="Arial" panose="020B0604020202020204" pitchFamily="34" charset="0"/>
              </a:rPr>
              <a:t> </a:t>
            </a:r>
            <a:r>
              <a:rPr lang="en-US" sz="2000" dirty="0">
                <a:solidFill>
                  <a:schemeClr val="tx2">
                    <a:lumMod val="75000"/>
                  </a:schemeClr>
                </a:solidFill>
                <a:latin typeface="Arial" panose="020B0604020202020204" pitchFamily="34" charset="0"/>
                <a:cs typeface="Arial" panose="020B0604020202020204" pitchFamily="34" charset="0"/>
              </a:rPr>
              <a:t>Zone</a:t>
            </a:r>
          </a:p>
          <a:p>
            <a:endParaRPr lang="en-IN" dirty="0"/>
          </a:p>
          <a:p>
            <a:endParaRPr lang="en-US" dirty="0"/>
          </a:p>
        </p:txBody>
      </p:sp>
    </p:spTree>
    <p:extLst>
      <p:ext uri="{BB962C8B-B14F-4D97-AF65-F5344CB8AC3E}">
        <p14:creationId xmlns:p14="http://schemas.microsoft.com/office/powerpoint/2010/main" val="23359769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5FC00-1C19-4E07-DAE0-B97BCE76F923}"/>
              </a:ext>
            </a:extLst>
          </p:cNvPr>
          <p:cNvSpPr>
            <a:spLocks noGrp="1"/>
          </p:cNvSpPr>
          <p:nvPr>
            <p:ph type="title"/>
          </p:nvPr>
        </p:nvSpPr>
        <p:spPr/>
        <p:txBody>
          <a:bodyPr/>
          <a:lstStyle/>
          <a:p>
            <a:r>
              <a:rPr lang="en-US" dirty="0"/>
              <a:t>Benefits</a:t>
            </a:r>
          </a:p>
        </p:txBody>
      </p:sp>
      <p:sp>
        <p:nvSpPr>
          <p:cNvPr id="3" name="Content Placeholder 2">
            <a:extLst>
              <a:ext uri="{FF2B5EF4-FFF2-40B4-BE49-F238E27FC236}">
                <a16:creationId xmlns:a16="http://schemas.microsoft.com/office/drawing/2014/main" id="{A6E3E72E-9964-9E4C-F4E1-2718EEFE5080}"/>
              </a:ext>
            </a:extLst>
          </p:cNvPr>
          <p:cNvSpPr>
            <a:spLocks noGrp="1"/>
          </p:cNvSpPr>
          <p:nvPr>
            <p:ph idx="1"/>
          </p:nvPr>
        </p:nvSpPr>
        <p:spPr/>
        <p:txBody>
          <a:bodyPr/>
          <a:lstStyle/>
          <a:p>
            <a:r>
              <a:rPr lang="en-IN" sz="2400" b="1" dirty="0">
                <a:solidFill>
                  <a:schemeClr val="accent2">
                    <a:lumMod val="50000"/>
                  </a:schemeClr>
                </a:solidFill>
              </a:rPr>
              <a:t>Working Environment –</a:t>
            </a:r>
          </a:p>
          <a:p>
            <a:pPr marL="457200" indent="-457200">
              <a:buFont typeface="+mj-lt"/>
              <a:buAutoNum type="arabicPeriod"/>
            </a:pPr>
            <a:r>
              <a:rPr lang="en-IN" sz="2400" dirty="0">
                <a:solidFill>
                  <a:schemeClr val="accent2">
                    <a:lumMod val="50000"/>
                  </a:schemeClr>
                </a:solidFill>
              </a:rPr>
              <a:t>Clean &amp; safe working environment for women.</a:t>
            </a:r>
          </a:p>
          <a:p>
            <a:pPr marL="457200" indent="-457200">
              <a:buFont typeface="+mj-lt"/>
              <a:buAutoNum type="arabicPeriod"/>
            </a:pPr>
            <a:r>
              <a:rPr lang="en-IN" sz="2400" dirty="0">
                <a:solidFill>
                  <a:schemeClr val="accent2">
                    <a:lumMod val="50000"/>
                  </a:schemeClr>
                </a:solidFill>
              </a:rPr>
              <a:t>Anti-harassment team for women.</a:t>
            </a:r>
          </a:p>
          <a:p>
            <a:pPr marL="457200" indent="-457200">
              <a:buFont typeface="+mj-lt"/>
              <a:buAutoNum type="arabicPeriod"/>
            </a:pPr>
            <a:r>
              <a:rPr lang="en-IN" sz="2400" dirty="0">
                <a:solidFill>
                  <a:schemeClr val="accent2">
                    <a:lumMod val="50000"/>
                  </a:schemeClr>
                </a:solidFill>
              </a:rPr>
              <a:t>No politics.</a:t>
            </a:r>
          </a:p>
          <a:p>
            <a:pPr marL="457200" indent="-457200">
              <a:buFont typeface="+mj-lt"/>
              <a:buAutoNum type="arabicPeriod"/>
            </a:pPr>
            <a:r>
              <a:rPr lang="en-IN" sz="2400" dirty="0">
                <a:solidFill>
                  <a:schemeClr val="accent2">
                    <a:lumMod val="50000"/>
                  </a:schemeClr>
                </a:solidFill>
              </a:rPr>
              <a:t>No shouting on any staff.</a:t>
            </a:r>
          </a:p>
          <a:p>
            <a:pPr marL="457200" indent="-457200">
              <a:buFont typeface="+mj-lt"/>
              <a:buAutoNum type="arabicPeriod"/>
            </a:pPr>
            <a:r>
              <a:rPr lang="en-IN" sz="2400" dirty="0">
                <a:solidFill>
                  <a:schemeClr val="accent2">
                    <a:lumMod val="50000"/>
                  </a:schemeClr>
                </a:solidFill>
              </a:rPr>
              <a:t>Very clear culture of Professionalism &amp; meritocracy.</a:t>
            </a:r>
          </a:p>
          <a:p>
            <a:pPr marL="0" indent="0">
              <a:buNone/>
            </a:pPr>
            <a:endParaRPr lang="en-IN" sz="2000" dirty="0"/>
          </a:p>
          <a:p>
            <a:endParaRPr lang="en-US" dirty="0"/>
          </a:p>
        </p:txBody>
      </p:sp>
    </p:spTree>
    <p:extLst>
      <p:ext uri="{BB962C8B-B14F-4D97-AF65-F5344CB8AC3E}">
        <p14:creationId xmlns:p14="http://schemas.microsoft.com/office/powerpoint/2010/main" val="37755907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7EB88-855D-42BB-EA74-0C3749D1C346}"/>
              </a:ext>
            </a:extLst>
          </p:cNvPr>
          <p:cNvSpPr>
            <a:spLocks noGrp="1"/>
          </p:cNvSpPr>
          <p:nvPr>
            <p:ph type="title"/>
          </p:nvPr>
        </p:nvSpPr>
        <p:spPr>
          <a:xfrm>
            <a:off x="677334" y="609600"/>
            <a:ext cx="8596668" cy="942109"/>
          </a:xfrm>
        </p:spPr>
        <p:txBody>
          <a:bodyPr/>
          <a:lstStyle/>
          <a:p>
            <a:r>
              <a:rPr lang="en-IN" dirty="0"/>
              <a:t>EMPLOYEE RECREATIONAL ACTIVITIES</a:t>
            </a:r>
            <a:endParaRPr lang="en-US" dirty="0"/>
          </a:p>
        </p:txBody>
      </p:sp>
      <p:sp>
        <p:nvSpPr>
          <p:cNvPr id="3" name="Content Placeholder 2">
            <a:extLst>
              <a:ext uri="{FF2B5EF4-FFF2-40B4-BE49-F238E27FC236}">
                <a16:creationId xmlns:a16="http://schemas.microsoft.com/office/drawing/2014/main" id="{C0CA9008-E418-3494-343A-5FBDF9079537}"/>
              </a:ext>
            </a:extLst>
          </p:cNvPr>
          <p:cNvSpPr>
            <a:spLocks noGrp="1"/>
          </p:cNvSpPr>
          <p:nvPr>
            <p:ph idx="1"/>
          </p:nvPr>
        </p:nvSpPr>
        <p:spPr>
          <a:xfrm>
            <a:off x="677334" y="1551709"/>
            <a:ext cx="8596668" cy="4835236"/>
          </a:xfrm>
        </p:spPr>
        <p:txBody>
          <a:bodyPr>
            <a:normAutofit fontScale="25000" lnSpcReduction="20000"/>
          </a:bodyPr>
          <a:lstStyle/>
          <a:p>
            <a:r>
              <a:rPr lang="en-IN" sz="7200" dirty="0">
                <a:solidFill>
                  <a:schemeClr val="accent2">
                    <a:lumMod val="50000"/>
                  </a:schemeClr>
                </a:solidFill>
              </a:rPr>
              <a:t>Picnic on first quarter of every year </a:t>
            </a:r>
          </a:p>
          <a:p>
            <a:r>
              <a:rPr lang="en-IN" sz="7200" dirty="0">
                <a:solidFill>
                  <a:schemeClr val="accent2">
                    <a:lumMod val="50000"/>
                  </a:schemeClr>
                </a:solidFill>
              </a:rPr>
              <a:t>Football Match</a:t>
            </a:r>
          </a:p>
          <a:p>
            <a:r>
              <a:rPr lang="en-IN" sz="7200" dirty="0">
                <a:solidFill>
                  <a:schemeClr val="accent2">
                    <a:lumMod val="50000"/>
                  </a:schemeClr>
                </a:solidFill>
              </a:rPr>
              <a:t>Cricket Match </a:t>
            </a:r>
          </a:p>
          <a:p>
            <a:r>
              <a:rPr lang="en-IN" sz="7200" dirty="0">
                <a:solidFill>
                  <a:schemeClr val="accent2">
                    <a:lumMod val="50000"/>
                  </a:schemeClr>
                </a:solidFill>
              </a:rPr>
              <a:t>Table Tennis tournament</a:t>
            </a:r>
          </a:p>
          <a:p>
            <a:r>
              <a:rPr lang="en-IN" sz="7200" dirty="0">
                <a:solidFill>
                  <a:schemeClr val="accent2">
                    <a:lumMod val="50000"/>
                  </a:schemeClr>
                </a:solidFill>
              </a:rPr>
              <a:t>Monthly Birthday &amp; Work Anniversary celebrations.</a:t>
            </a:r>
          </a:p>
          <a:p>
            <a:r>
              <a:rPr lang="en-IN" sz="7200" dirty="0">
                <a:solidFill>
                  <a:schemeClr val="accent2">
                    <a:lumMod val="50000"/>
                  </a:schemeClr>
                </a:solidFill>
              </a:rPr>
              <a:t>Diwali celebrations. </a:t>
            </a:r>
          </a:p>
          <a:p>
            <a:pPr lvl="1">
              <a:buFont typeface="Courier New" panose="02070309020205020404" pitchFamily="49" charset="0"/>
              <a:buChar char="o"/>
            </a:pPr>
            <a:r>
              <a:rPr lang="en-IN" sz="7200" dirty="0">
                <a:solidFill>
                  <a:schemeClr val="accent2">
                    <a:lumMod val="50000"/>
                  </a:schemeClr>
                </a:solidFill>
              </a:rPr>
              <a:t>Rangoli Competition.</a:t>
            </a:r>
          </a:p>
          <a:p>
            <a:pPr lvl="1">
              <a:buFont typeface="Courier New" panose="02070309020205020404" pitchFamily="49" charset="0"/>
              <a:buChar char="o"/>
            </a:pPr>
            <a:r>
              <a:rPr lang="en-IN" sz="7200" dirty="0">
                <a:solidFill>
                  <a:schemeClr val="accent2">
                    <a:lumMod val="50000"/>
                  </a:schemeClr>
                </a:solidFill>
              </a:rPr>
              <a:t>Ethnic Wear Competition.</a:t>
            </a:r>
          </a:p>
          <a:p>
            <a:r>
              <a:rPr lang="en-IN" sz="7200" dirty="0">
                <a:solidFill>
                  <a:schemeClr val="accent2">
                    <a:lumMod val="50000"/>
                  </a:schemeClr>
                </a:solidFill>
              </a:rPr>
              <a:t>Christmas celebration. (We conduct the internal office games like Secret Santa to create cordial work environment to motivate employees &amp; create a jovial work place environment) </a:t>
            </a:r>
          </a:p>
          <a:p>
            <a:r>
              <a:rPr lang="en-IN" sz="7200" dirty="0">
                <a:solidFill>
                  <a:schemeClr val="accent2">
                    <a:lumMod val="50000"/>
                  </a:schemeClr>
                </a:solidFill>
              </a:rPr>
              <a:t>Ganesh Puja celebration.</a:t>
            </a:r>
          </a:p>
          <a:p>
            <a:r>
              <a:rPr lang="en-IN" sz="7200" dirty="0">
                <a:solidFill>
                  <a:schemeClr val="accent2">
                    <a:lumMod val="50000"/>
                  </a:schemeClr>
                </a:solidFill>
              </a:rPr>
              <a:t>Torero Foundation’s day celebration.</a:t>
            </a:r>
          </a:p>
          <a:p>
            <a:r>
              <a:rPr lang="en-IN" sz="7200" dirty="0">
                <a:solidFill>
                  <a:schemeClr val="accent2">
                    <a:lumMod val="50000"/>
                  </a:schemeClr>
                </a:solidFill>
              </a:rPr>
              <a:t>International Men’s &amp; women’s day celebration.</a:t>
            </a:r>
          </a:p>
          <a:p>
            <a:endParaRPr lang="en-US" dirty="0"/>
          </a:p>
        </p:txBody>
      </p:sp>
    </p:spTree>
    <p:extLst>
      <p:ext uri="{BB962C8B-B14F-4D97-AF65-F5344CB8AC3E}">
        <p14:creationId xmlns:p14="http://schemas.microsoft.com/office/powerpoint/2010/main" val="11642607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46631-F138-47DB-B6E2-63D1B523AEF8}"/>
              </a:ext>
            </a:extLst>
          </p:cNvPr>
          <p:cNvSpPr>
            <a:spLocks noGrp="1"/>
          </p:cNvSpPr>
          <p:nvPr>
            <p:ph type="title"/>
          </p:nvPr>
        </p:nvSpPr>
        <p:spPr/>
        <p:txBody>
          <a:bodyPr/>
          <a:lstStyle/>
          <a:p>
            <a:r>
              <a:rPr lang="en-IN" dirty="0">
                <a:solidFill>
                  <a:schemeClr val="accent2"/>
                </a:solidFill>
              </a:rPr>
              <a:t>ATTENDANCE POLICY</a:t>
            </a:r>
            <a:endParaRPr lang="en-IN" dirty="0"/>
          </a:p>
        </p:txBody>
      </p:sp>
      <p:sp>
        <p:nvSpPr>
          <p:cNvPr id="3" name="Content Placeholder 2">
            <a:extLst>
              <a:ext uri="{FF2B5EF4-FFF2-40B4-BE49-F238E27FC236}">
                <a16:creationId xmlns:a16="http://schemas.microsoft.com/office/drawing/2014/main" id="{3D9CE406-5355-4F17-84F6-78B081326CCD}"/>
              </a:ext>
            </a:extLst>
          </p:cNvPr>
          <p:cNvSpPr>
            <a:spLocks noGrp="1"/>
          </p:cNvSpPr>
          <p:nvPr>
            <p:ph idx="1"/>
          </p:nvPr>
        </p:nvSpPr>
        <p:spPr/>
        <p:txBody>
          <a:bodyPr>
            <a:normAutofit/>
          </a:bodyPr>
          <a:lstStyle/>
          <a:p>
            <a:r>
              <a:rPr lang="en-GB" dirty="0"/>
              <a:t>Working Hours – 9 hours (Mandatory)</a:t>
            </a:r>
          </a:p>
          <a:p>
            <a:endParaRPr lang="en-GB" dirty="0"/>
          </a:p>
          <a:p>
            <a:pPr marL="285750" indent="-285750">
              <a:buFont typeface="Arial" panose="020B0604020202020204" pitchFamily="34" charset="0"/>
              <a:buChar char="•"/>
            </a:pPr>
            <a:r>
              <a:rPr lang="en-GB" dirty="0"/>
              <a:t>General Work hours: 9:30 am to 6:30 pm Tuesday to Friday </a:t>
            </a:r>
          </a:p>
          <a:p>
            <a:pPr marL="285750" indent="-285750">
              <a:buFont typeface="Arial" panose="020B0604020202020204" pitchFamily="34" charset="0"/>
              <a:buChar char="•"/>
            </a:pPr>
            <a:r>
              <a:rPr lang="en-GB" dirty="0"/>
              <a:t>Monday Timings if of 9:00 am to 6:00 pm.</a:t>
            </a:r>
          </a:p>
          <a:p>
            <a:pPr marL="285750" indent="-285750">
              <a:buFont typeface="Arial" panose="020B0604020202020204" pitchFamily="34" charset="0"/>
              <a:buChar char="•"/>
            </a:pPr>
            <a:r>
              <a:rPr lang="en-GB" dirty="0"/>
              <a:t>9:30 am to 5:30 pm on Saturday . 2nd and 4th Saturday remains off</a:t>
            </a:r>
          </a:p>
          <a:p>
            <a:pPr marL="285750" indent="-285750">
              <a:buFont typeface="Arial" panose="020B0604020202020204" pitchFamily="34" charset="0"/>
              <a:buChar char="•"/>
            </a:pPr>
            <a:r>
              <a:rPr lang="en-GB" dirty="0"/>
              <a:t>1 hour 15 minute of break per day (Monday to Friday)</a:t>
            </a:r>
          </a:p>
          <a:p>
            <a:pPr marL="285750" indent="-285750">
              <a:buFont typeface="Arial" panose="020B0604020202020204" pitchFamily="34" charset="0"/>
              <a:buChar char="•"/>
            </a:pPr>
            <a:r>
              <a:rPr lang="en-GB" dirty="0"/>
              <a:t>1 hour of break on Saturdays.</a:t>
            </a:r>
          </a:p>
          <a:p>
            <a:pPr marL="285750" indent="-285750">
              <a:buFont typeface="Arial" panose="020B0604020202020204" pitchFamily="34" charset="0"/>
              <a:buChar char="•"/>
            </a:pPr>
            <a:r>
              <a:rPr lang="en-GB" dirty="0"/>
              <a:t>Business meetings can be post 6:00 pm based on business requirements. </a:t>
            </a:r>
            <a:br>
              <a:rPr lang="en-GB" dirty="0"/>
            </a:br>
            <a:endParaRPr lang="en-GB" dirty="0"/>
          </a:p>
          <a:p>
            <a:r>
              <a:rPr lang="en-GB" dirty="0"/>
              <a:t>Please note: 4hours 45 minute is considered to be half day </a:t>
            </a:r>
          </a:p>
          <a:p>
            <a:endParaRPr lang="en-IN" dirty="0"/>
          </a:p>
        </p:txBody>
      </p:sp>
    </p:spTree>
    <p:extLst>
      <p:ext uri="{BB962C8B-B14F-4D97-AF65-F5344CB8AC3E}">
        <p14:creationId xmlns:p14="http://schemas.microsoft.com/office/powerpoint/2010/main" val="4006213992"/>
      </p:ext>
    </p:extLst>
  </p:cSld>
  <p:clrMapOvr>
    <a:overrideClrMapping bg1="lt1" tx1="dk1" bg2="lt2" tx2="dk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1DB59-4689-40BE-A543-6F7102B59BF1}"/>
              </a:ext>
            </a:extLst>
          </p:cNvPr>
          <p:cNvSpPr>
            <a:spLocks noGrp="1"/>
          </p:cNvSpPr>
          <p:nvPr>
            <p:ph type="title"/>
          </p:nvPr>
        </p:nvSpPr>
        <p:spPr/>
        <p:txBody>
          <a:bodyPr/>
          <a:lstStyle/>
          <a:p>
            <a:r>
              <a:rPr lang="en-IN" dirty="0">
                <a:solidFill>
                  <a:schemeClr val="accent2"/>
                </a:solidFill>
              </a:rPr>
              <a:t>LEAVE POLICY</a:t>
            </a:r>
            <a:endParaRPr lang="en-IN" dirty="0"/>
          </a:p>
        </p:txBody>
      </p:sp>
      <p:sp>
        <p:nvSpPr>
          <p:cNvPr id="3" name="Content Placeholder 2">
            <a:extLst>
              <a:ext uri="{FF2B5EF4-FFF2-40B4-BE49-F238E27FC236}">
                <a16:creationId xmlns:a16="http://schemas.microsoft.com/office/drawing/2014/main" id="{6B788BD5-E105-4DBA-B7CE-76772129AFB2}"/>
              </a:ext>
            </a:extLst>
          </p:cNvPr>
          <p:cNvSpPr>
            <a:spLocks noGrp="1"/>
          </p:cNvSpPr>
          <p:nvPr>
            <p:ph idx="1"/>
          </p:nvPr>
        </p:nvSpPr>
        <p:spPr>
          <a:xfrm>
            <a:off x="677334" y="1828894"/>
            <a:ext cx="8596668" cy="3880773"/>
          </a:xfrm>
        </p:spPr>
        <p:txBody>
          <a:bodyPr>
            <a:normAutofit fontScale="40000" lnSpcReduction="20000"/>
          </a:bodyPr>
          <a:lstStyle/>
          <a:p>
            <a:pPr marL="285750" indent="-285750">
              <a:buFont typeface="Arial" panose="020B0604020202020204" pitchFamily="34" charset="0"/>
              <a:buChar char="•"/>
            </a:pPr>
            <a:r>
              <a:rPr lang="en-GB" sz="3400" dirty="0"/>
              <a:t>Leave is provided to employees to help them to take a vacation from work, to attend urgent personal requirements, or to help in recovering from illness. All employees are encouraged to avail the leave during the year in which it accrues.</a:t>
            </a:r>
          </a:p>
          <a:p>
            <a:pPr marL="285750" indent="-285750">
              <a:buFont typeface="Arial" panose="020B0604020202020204" pitchFamily="34" charset="0"/>
              <a:buChar char="•"/>
            </a:pPr>
            <a:endParaRPr lang="en-GB" sz="3400" dirty="0"/>
          </a:p>
          <a:p>
            <a:pPr marL="285750" indent="-285750">
              <a:buFont typeface="Arial" panose="020B0604020202020204" pitchFamily="34" charset="0"/>
              <a:buChar char="•"/>
            </a:pPr>
            <a:r>
              <a:rPr lang="en-GB" sz="3400" dirty="0"/>
              <a:t>Attendance is monitored through bio-metric punch in.</a:t>
            </a:r>
          </a:p>
          <a:p>
            <a:pPr marL="285750" indent="-285750">
              <a:buFont typeface="Arial" panose="020B0604020202020204" pitchFamily="34" charset="0"/>
              <a:buChar char="•"/>
            </a:pPr>
            <a:endParaRPr lang="en-GB" sz="3400" dirty="0"/>
          </a:p>
          <a:p>
            <a:pPr marL="285750" indent="-285750">
              <a:buFont typeface="Arial" panose="020B0604020202020204" pitchFamily="34" charset="0"/>
              <a:buChar char="•"/>
            </a:pPr>
            <a:r>
              <a:rPr lang="en-GB" sz="3400" dirty="0"/>
              <a:t>Without Punch in and out attendance is marked Absent and “1” day is deducted from the leave balance. </a:t>
            </a:r>
          </a:p>
          <a:p>
            <a:pPr marL="285750" indent="-285750">
              <a:buFont typeface="Arial" panose="020B0604020202020204" pitchFamily="34" charset="0"/>
              <a:buChar char="•"/>
            </a:pPr>
            <a:r>
              <a:rPr lang="en-GB" sz="3400" dirty="0"/>
              <a:t>Leave Entitlements:</a:t>
            </a:r>
          </a:p>
          <a:p>
            <a:pPr marL="285750" indent="-285750">
              <a:buFont typeface="Arial" panose="020B0604020202020204" pitchFamily="34" charset="0"/>
              <a:buChar char="•"/>
            </a:pPr>
            <a:endParaRPr lang="en-GB" sz="3400" dirty="0"/>
          </a:p>
          <a:p>
            <a:pPr marL="285750" indent="-285750">
              <a:buFont typeface="Arial" panose="020B0604020202020204" pitchFamily="34" charset="0"/>
              <a:buChar char="•"/>
            </a:pPr>
            <a:r>
              <a:rPr lang="en-GB" sz="3400" dirty="0"/>
              <a:t>         9 days of Paid Leave (carried forward and encashed every year for the last calendar year before Durga Puja on the subsequent year as an incentive/bonus)</a:t>
            </a:r>
          </a:p>
          <a:p>
            <a:pPr marL="285750" indent="-285750">
              <a:buFont typeface="Arial" panose="020B0604020202020204" pitchFamily="34" charset="0"/>
              <a:buChar char="•"/>
            </a:pPr>
            <a:r>
              <a:rPr lang="en-GB" sz="3400" dirty="0"/>
              <a:t>         7 days of Casual Leave (expires at the end of the calendar year)</a:t>
            </a:r>
          </a:p>
          <a:p>
            <a:pPr marL="285750" indent="-285750">
              <a:buFont typeface="Arial" panose="020B0604020202020204" pitchFamily="34" charset="0"/>
              <a:buChar char="•"/>
            </a:pPr>
            <a:r>
              <a:rPr lang="en-GB" sz="3400" dirty="0"/>
              <a:t>         5 days of Medical Leave (carried forward but not encashed, kept in case of medical emergency)</a:t>
            </a:r>
          </a:p>
          <a:p>
            <a:endParaRPr lang="en-IN" dirty="0"/>
          </a:p>
        </p:txBody>
      </p:sp>
    </p:spTree>
    <p:extLst>
      <p:ext uri="{BB962C8B-B14F-4D97-AF65-F5344CB8AC3E}">
        <p14:creationId xmlns:p14="http://schemas.microsoft.com/office/powerpoint/2010/main" val="10763798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C3EC3-4661-4A07-B638-41311618ADD5}"/>
              </a:ext>
            </a:extLst>
          </p:cNvPr>
          <p:cNvSpPr>
            <a:spLocks noGrp="1"/>
          </p:cNvSpPr>
          <p:nvPr>
            <p:ph type="title"/>
          </p:nvPr>
        </p:nvSpPr>
        <p:spPr/>
        <p:txBody>
          <a:bodyPr/>
          <a:lstStyle/>
          <a:p>
            <a:r>
              <a:rPr lang="en-IN" dirty="0">
                <a:solidFill>
                  <a:schemeClr val="accent2"/>
                </a:solidFill>
              </a:rPr>
              <a:t>LEAVE POLICY</a:t>
            </a:r>
            <a:endParaRPr lang="en-IN" dirty="0"/>
          </a:p>
        </p:txBody>
      </p:sp>
      <p:sp>
        <p:nvSpPr>
          <p:cNvPr id="3" name="Content Placeholder 2">
            <a:extLst>
              <a:ext uri="{FF2B5EF4-FFF2-40B4-BE49-F238E27FC236}">
                <a16:creationId xmlns:a16="http://schemas.microsoft.com/office/drawing/2014/main" id="{4BE24843-D72A-44B6-9D76-3520E8CEFD61}"/>
              </a:ext>
            </a:extLst>
          </p:cNvPr>
          <p:cNvSpPr>
            <a:spLocks noGrp="1"/>
          </p:cNvSpPr>
          <p:nvPr>
            <p:ph idx="1"/>
          </p:nvPr>
        </p:nvSpPr>
        <p:spPr>
          <a:xfrm>
            <a:off x="677334" y="1625751"/>
            <a:ext cx="8596668" cy="3880773"/>
          </a:xfrm>
        </p:spPr>
        <p:txBody>
          <a:bodyPr>
            <a:noAutofit/>
          </a:bodyPr>
          <a:lstStyle/>
          <a:p>
            <a:pPr marL="342900" lvl="0" indent="-342900">
              <a:spcAft>
                <a:spcPts val="800"/>
              </a:spcAft>
              <a:buFont typeface="+mj-lt"/>
              <a:buAutoNum type="arabicPeriod"/>
              <a:tabLst>
                <a:tab pos="457200" algn="l"/>
              </a:tabLst>
            </a:pPr>
            <a:r>
              <a:rPr lang="en-US" sz="1200" b="1" kern="100" dirty="0">
                <a:effectLst/>
                <a:ea typeface="Aptos" panose="020B0004020202020204" pitchFamily="34" charset="0"/>
                <a:cs typeface="Times New Roman" panose="02020603050405020304" pitchFamily="18" charset="0"/>
              </a:rPr>
              <a:t>General Leave Allocation</a:t>
            </a:r>
            <a:br>
              <a:rPr lang="en-US" sz="1200" kern="100" dirty="0">
                <a:effectLst/>
                <a:ea typeface="Aptos" panose="020B0004020202020204" pitchFamily="34" charset="0"/>
                <a:cs typeface="Times New Roman" panose="02020603050405020304" pitchFamily="18" charset="0"/>
              </a:rPr>
            </a:br>
            <a:r>
              <a:rPr lang="en-US" sz="1200" kern="100" dirty="0">
                <a:effectLst/>
                <a:ea typeface="Aptos" panose="020B0004020202020204" pitchFamily="34" charset="0"/>
                <a:cs typeface="Times New Roman" panose="02020603050405020304" pitchFamily="18" charset="0"/>
              </a:rPr>
              <a:t>Leaves are allocated on a pro-rata basis from the date of joining (DOJ) or the beginning of the new calendar year.</a:t>
            </a:r>
          </a:p>
          <a:p>
            <a:pPr marL="342900" lvl="0" indent="-342900">
              <a:spcAft>
                <a:spcPts val="800"/>
              </a:spcAft>
              <a:buFont typeface="+mj-lt"/>
              <a:buAutoNum type="arabicPeriod"/>
              <a:tabLst>
                <a:tab pos="457200" algn="l"/>
              </a:tabLst>
            </a:pPr>
            <a:r>
              <a:rPr lang="en-US" sz="1200" b="1" kern="100" dirty="0">
                <a:effectLst/>
                <a:ea typeface="Aptos" panose="020B0004020202020204" pitchFamily="34" charset="0"/>
                <a:cs typeface="Times New Roman" panose="02020603050405020304" pitchFamily="18" charset="0"/>
              </a:rPr>
              <a:t>Maternity Leave</a:t>
            </a:r>
            <a:br>
              <a:rPr lang="en-US" sz="1200" kern="100" dirty="0">
                <a:effectLst/>
                <a:ea typeface="Aptos" panose="020B0004020202020204" pitchFamily="34" charset="0"/>
                <a:cs typeface="Times New Roman" panose="02020603050405020304" pitchFamily="18" charset="0"/>
              </a:rPr>
            </a:br>
            <a:r>
              <a:rPr lang="en-US" sz="1200" kern="100" dirty="0">
                <a:effectLst/>
                <a:ea typeface="Aptos" panose="020B0004020202020204" pitchFamily="34" charset="0"/>
                <a:cs typeface="Times New Roman" panose="02020603050405020304" pitchFamily="18" charset="0"/>
              </a:rPr>
              <a:t>Employees can choose from the following two options:</a:t>
            </a:r>
          </a:p>
          <a:p>
            <a:pPr marL="742950" lvl="1" indent="-285750">
              <a:spcAft>
                <a:spcPts val="800"/>
              </a:spcAft>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Option 1:</a:t>
            </a:r>
            <a:r>
              <a:rPr lang="en-US" sz="1200" kern="100" dirty="0">
                <a:effectLst/>
                <a:ea typeface="Aptos" panose="020B0004020202020204" pitchFamily="34" charset="0"/>
                <a:cs typeface="Times New Roman" panose="02020603050405020304" pitchFamily="18" charset="0"/>
              </a:rPr>
              <a:t> Unpaid leave, applicable if the employee rejoins within three years. A confirmed 20% hike on the last drawn gross salary will be provided, along with continued Mediclaim benefits for 18 months. Additional leave entitlements are not included in this option.</a:t>
            </a:r>
          </a:p>
          <a:p>
            <a:pPr marL="742950" lvl="1" indent="-285750">
              <a:spcAft>
                <a:spcPts val="800"/>
              </a:spcAft>
              <a:buSzPts val="1000"/>
              <a:buFont typeface="Courier New" panose="02070309020205020404" pitchFamily="49" charset="0"/>
              <a:buChar char="o"/>
              <a:tabLst>
                <a:tab pos="914400" algn="l"/>
              </a:tabLst>
            </a:pPr>
            <a:r>
              <a:rPr lang="en-US" sz="1200" b="1" kern="100" dirty="0">
                <a:effectLst/>
                <a:ea typeface="Aptos" panose="020B0004020202020204" pitchFamily="34" charset="0"/>
                <a:cs typeface="Times New Roman" panose="02020603050405020304" pitchFamily="18" charset="0"/>
              </a:rPr>
              <a:t>Option 2:</a:t>
            </a:r>
            <a:r>
              <a:rPr lang="en-US" sz="1200" kern="100" dirty="0">
                <a:effectLst/>
                <a:ea typeface="Aptos" panose="020B0004020202020204" pitchFamily="34" charset="0"/>
                <a:cs typeface="Times New Roman" panose="02020603050405020304" pitchFamily="18" charset="0"/>
              </a:rPr>
              <a:t> 12 weeks of paid leave, distributed as 8 weeks prior to delivery and 4 weeks post-delivery. No additional benefits are included under this option.</a:t>
            </a:r>
          </a:p>
          <a:p>
            <a:pPr marL="342900" lvl="0" indent="-342900">
              <a:spcAft>
                <a:spcPts val="800"/>
              </a:spcAft>
              <a:buFont typeface="+mj-lt"/>
              <a:buAutoNum type="arabicPeriod"/>
              <a:tabLst>
                <a:tab pos="457200" algn="l"/>
              </a:tabLst>
            </a:pPr>
            <a:r>
              <a:rPr lang="en-US" sz="1200" b="1" kern="100" dirty="0">
                <a:effectLst/>
                <a:ea typeface="Aptos" panose="020B0004020202020204" pitchFamily="34" charset="0"/>
                <a:cs typeface="Times New Roman" panose="02020603050405020304" pitchFamily="18" charset="0"/>
              </a:rPr>
              <a:t>Paternity Leave</a:t>
            </a:r>
            <a:br>
              <a:rPr lang="en-US" sz="1200" kern="100" dirty="0">
                <a:effectLst/>
                <a:ea typeface="Aptos" panose="020B0004020202020204" pitchFamily="34" charset="0"/>
                <a:cs typeface="Times New Roman" panose="02020603050405020304" pitchFamily="18" charset="0"/>
              </a:rPr>
            </a:br>
            <a:r>
              <a:rPr lang="en-US" sz="1200" kern="100" dirty="0">
                <a:effectLst/>
                <a:ea typeface="Aptos" panose="020B0004020202020204" pitchFamily="34" charset="0"/>
                <a:cs typeface="Times New Roman" panose="02020603050405020304" pitchFamily="18" charset="0"/>
              </a:rPr>
              <a:t>Two days of paid leave are available and applicable following the delivery of a child.</a:t>
            </a:r>
          </a:p>
          <a:p>
            <a:pPr marL="342900" lvl="0" indent="-342900">
              <a:spcAft>
                <a:spcPts val="800"/>
              </a:spcAft>
              <a:buFont typeface="+mj-lt"/>
              <a:buAutoNum type="arabicPeriod"/>
              <a:tabLst>
                <a:tab pos="457200" algn="l"/>
              </a:tabLst>
            </a:pPr>
            <a:r>
              <a:rPr lang="en-US" sz="1200" b="1" kern="100" dirty="0">
                <a:effectLst/>
                <a:ea typeface="Aptos" panose="020B0004020202020204" pitchFamily="34" charset="0"/>
                <a:cs typeface="Times New Roman" panose="02020603050405020304" pitchFamily="18" charset="0"/>
              </a:rPr>
              <a:t>Bereavement Leave</a:t>
            </a:r>
            <a:br>
              <a:rPr lang="en-US" sz="1200" kern="100" dirty="0">
                <a:effectLst/>
                <a:ea typeface="Aptos" panose="020B0004020202020204" pitchFamily="34" charset="0"/>
                <a:cs typeface="Times New Roman" panose="02020603050405020304" pitchFamily="18" charset="0"/>
              </a:rPr>
            </a:br>
            <a:r>
              <a:rPr lang="en-US" sz="1200" kern="100" dirty="0">
                <a:effectLst/>
                <a:ea typeface="Aptos" panose="020B0004020202020204" pitchFamily="34" charset="0"/>
                <a:cs typeface="Times New Roman" panose="02020603050405020304" pitchFamily="18" charset="0"/>
              </a:rPr>
              <a:t>Four days of paid leave are granted in the event of the death of an immediate family member.</a:t>
            </a:r>
          </a:p>
          <a:p>
            <a:pPr marL="342900" lvl="0" indent="-342900">
              <a:spcAft>
                <a:spcPts val="800"/>
              </a:spcAft>
              <a:buFont typeface="+mj-lt"/>
              <a:buAutoNum type="arabicPeriod"/>
              <a:tabLst>
                <a:tab pos="457200" algn="l"/>
              </a:tabLst>
            </a:pPr>
            <a:r>
              <a:rPr lang="en-US" sz="1200" b="1" kern="100" dirty="0">
                <a:effectLst/>
                <a:ea typeface="Aptos" panose="020B0004020202020204" pitchFamily="34" charset="0"/>
                <a:cs typeface="Times New Roman" panose="02020603050405020304" pitchFamily="18" charset="0"/>
              </a:rPr>
              <a:t>Marriage Leave</a:t>
            </a:r>
            <a:br>
              <a:rPr lang="en-US" sz="1200" kern="100" dirty="0">
                <a:effectLst/>
                <a:ea typeface="Aptos" panose="020B0004020202020204" pitchFamily="34" charset="0"/>
                <a:cs typeface="Times New Roman" panose="02020603050405020304" pitchFamily="18" charset="0"/>
              </a:rPr>
            </a:br>
            <a:r>
              <a:rPr lang="en-US" sz="1200" kern="100" dirty="0">
                <a:effectLst/>
                <a:ea typeface="Aptos" panose="020B0004020202020204" pitchFamily="34" charset="0"/>
                <a:cs typeface="Times New Roman" panose="02020603050405020304" pitchFamily="18" charset="0"/>
              </a:rPr>
              <a:t>Three days of paid leave are provided for marriage purposes.</a:t>
            </a:r>
          </a:p>
        </p:txBody>
      </p:sp>
    </p:spTree>
    <p:extLst>
      <p:ext uri="{BB962C8B-B14F-4D97-AF65-F5344CB8AC3E}">
        <p14:creationId xmlns:p14="http://schemas.microsoft.com/office/powerpoint/2010/main" val="2020500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AD681-7901-C115-1E4D-D8E1AAD4FA43}"/>
              </a:ext>
            </a:extLst>
          </p:cNvPr>
          <p:cNvSpPr>
            <a:spLocks noGrp="1"/>
          </p:cNvSpPr>
          <p:nvPr>
            <p:ph type="title"/>
          </p:nvPr>
        </p:nvSpPr>
        <p:spPr/>
        <p:txBody>
          <a:bodyPr/>
          <a:lstStyle/>
          <a:p>
            <a:r>
              <a:rPr lang="en-US" dirty="0"/>
              <a:t>Further Information</a:t>
            </a:r>
          </a:p>
        </p:txBody>
      </p:sp>
      <p:sp>
        <p:nvSpPr>
          <p:cNvPr id="3" name="Content Placeholder 2">
            <a:extLst>
              <a:ext uri="{FF2B5EF4-FFF2-40B4-BE49-F238E27FC236}">
                <a16:creationId xmlns:a16="http://schemas.microsoft.com/office/drawing/2014/main" id="{64535AB9-4786-1063-4C43-9C84466E65DE}"/>
              </a:ext>
            </a:extLst>
          </p:cNvPr>
          <p:cNvSpPr>
            <a:spLocks noGrp="1"/>
          </p:cNvSpPr>
          <p:nvPr>
            <p:ph idx="1"/>
          </p:nvPr>
        </p:nvSpPr>
        <p:spPr>
          <a:xfrm>
            <a:off x="677334" y="2057351"/>
            <a:ext cx="8596668" cy="3880773"/>
          </a:xfrm>
        </p:spPr>
        <p:txBody>
          <a:bodyPr/>
          <a:lstStyle/>
          <a:p>
            <a:r>
              <a:rPr lang="en-IN" dirty="0">
                <a:solidFill>
                  <a:schemeClr val="accent2">
                    <a:lumMod val="50000"/>
                  </a:schemeClr>
                </a:solidFill>
              </a:rPr>
              <a:t>For any queries or further information about this handbook, you can contact HR</a:t>
            </a:r>
            <a:endParaRPr lang="en-US" dirty="0"/>
          </a:p>
        </p:txBody>
      </p:sp>
    </p:spTree>
    <p:extLst>
      <p:ext uri="{BB962C8B-B14F-4D97-AF65-F5344CB8AC3E}">
        <p14:creationId xmlns:p14="http://schemas.microsoft.com/office/powerpoint/2010/main" val="38473431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2592D-4A25-F401-2AEA-50895D883707}"/>
              </a:ext>
            </a:extLst>
          </p:cNvPr>
          <p:cNvSpPr>
            <a:spLocks noGrp="1"/>
          </p:cNvSpPr>
          <p:nvPr>
            <p:ph type="title"/>
          </p:nvPr>
        </p:nvSpPr>
        <p:spPr/>
        <p:txBody>
          <a:bodyPr/>
          <a:lstStyle/>
          <a:p>
            <a:r>
              <a:rPr lang="en-US" dirty="0"/>
              <a:t>Acknowledgement</a:t>
            </a:r>
          </a:p>
        </p:txBody>
      </p:sp>
      <p:sp>
        <p:nvSpPr>
          <p:cNvPr id="3" name="Content Placeholder 2">
            <a:extLst>
              <a:ext uri="{FF2B5EF4-FFF2-40B4-BE49-F238E27FC236}">
                <a16:creationId xmlns:a16="http://schemas.microsoft.com/office/drawing/2014/main" id="{F4E7D05A-1DF7-06AA-857C-5D3ECB4E1FC0}"/>
              </a:ext>
            </a:extLst>
          </p:cNvPr>
          <p:cNvSpPr>
            <a:spLocks noGrp="1"/>
          </p:cNvSpPr>
          <p:nvPr>
            <p:ph idx="1"/>
          </p:nvPr>
        </p:nvSpPr>
        <p:spPr/>
        <p:txBody>
          <a:bodyPr/>
          <a:lstStyle/>
          <a:p>
            <a:r>
              <a:rPr lang="en-IN" dirty="0">
                <a:solidFill>
                  <a:schemeClr val="accent2">
                    <a:lumMod val="50000"/>
                  </a:schemeClr>
                </a:solidFill>
              </a:rPr>
              <a:t>By signing this handbook: </a:t>
            </a:r>
          </a:p>
          <a:p>
            <a:endParaRPr lang="en-IN" dirty="0"/>
          </a:p>
          <a:p>
            <a:pPr marL="342900" marR="0" lvl="0" indent="-342900" algn="just">
              <a:lnSpc>
                <a:spcPct val="107000"/>
              </a:lnSpc>
              <a:spcBef>
                <a:spcPts val="0"/>
              </a:spcBef>
              <a:spcAft>
                <a:spcPts val="0"/>
              </a:spcAft>
              <a:buFont typeface="+mj-lt"/>
              <a:buAutoNum type="romanLcPeriod"/>
            </a:pPr>
            <a:r>
              <a:rPr lang="en-IN" dirty="0">
                <a:solidFill>
                  <a:schemeClr val="accent2">
                    <a:lumMod val="50000"/>
                  </a:schemeClr>
                </a:solidFill>
              </a:rPr>
              <a:t>I acknowledge that I have reviewed the above-listed policies and guidelines of the Company and understand my responsibilities. </a:t>
            </a:r>
            <a:endParaRPr lang="en-US" dirty="0">
              <a:solidFill>
                <a:schemeClr val="accent2">
                  <a:lumMod val="50000"/>
                </a:schemeClr>
              </a:solidFill>
            </a:endParaRPr>
          </a:p>
          <a:p>
            <a:pPr marL="342900" marR="0" lvl="0" indent="-342900" algn="just">
              <a:lnSpc>
                <a:spcPct val="107000"/>
              </a:lnSpc>
              <a:spcBef>
                <a:spcPts val="0"/>
              </a:spcBef>
              <a:spcAft>
                <a:spcPts val="0"/>
              </a:spcAft>
              <a:buFont typeface="+mj-lt"/>
              <a:buAutoNum type="romanLcPeriod"/>
            </a:pPr>
            <a:r>
              <a:rPr lang="en-IN" dirty="0">
                <a:solidFill>
                  <a:schemeClr val="accent2">
                    <a:lumMod val="50000"/>
                  </a:schemeClr>
                </a:solidFill>
              </a:rPr>
              <a:t>I agree to report any actual or potential situation or incident that may be contrary to the above policies as soon as I became aware of it. </a:t>
            </a:r>
            <a:endParaRPr lang="en-US" dirty="0">
              <a:solidFill>
                <a:schemeClr val="accent2">
                  <a:lumMod val="50000"/>
                </a:schemeClr>
              </a:solidFill>
            </a:endParaRPr>
          </a:p>
          <a:p>
            <a:pPr marL="342900" marR="0" lvl="0" indent="-342900" algn="just">
              <a:lnSpc>
                <a:spcPct val="107000"/>
              </a:lnSpc>
              <a:spcBef>
                <a:spcPts val="0"/>
              </a:spcBef>
              <a:spcAft>
                <a:spcPts val="800"/>
              </a:spcAft>
              <a:buFont typeface="+mj-lt"/>
              <a:buAutoNum type="romanLcPeriod"/>
            </a:pPr>
            <a:r>
              <a:rPr lang="en-IN" dirty="0">
                <a:solidFill>
                  <a:schemeClr val="accent2">
                    <a:lumMod val="50000"/>
                  </a:schemeClr>
                </a:solidFill>
              </a:rPr>
              <a:t>I agree to abide by the aforementioned policies and I understand that my failure to follow the policies may result in disciplinary action, up to and including dismissal.  </a:t>
            </a:r>
            <a:endParaRPr lang="en-US" dirty="0">
              <a:solidFill>
                <a:schemeClr val="accent2">
                  <a:lumMod val="50000"/>
                </a:schemeClr>
              </a:solidFill>
            </a:endParaRPr>
          </a:p>
          <a:p>
            <a:pPr marL="0" indent="0">
              <a:buNone/>
            </a:pPr>
            <a:endParaRPr lang="en-IN" dirty="0"/>
          </a:p>
          <a:p>
            <a:endParaRPr lang="en-US" dirty="0"/>
          </a:p>
          <a:p>
            <a:endParaRPr lang="en-US" dirty="0"/>
          </a:p>
        </p:txBody>
      </p:sp>
    </p:spTree>
    <p:extLst>
      <p:ext uri="{BB962C8B-B14F-4D97-AF65-F5344CB8AC3E}">
        <p14:creationId xmlns:p14="http://schemas.microsoft.com/office/powerpoint/2010/main" val="24823825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CDEB4-8BAA-3027-EA44-1FA099E42AA8}"/>
              </a:ext>
            </a:extLst>
          </p:cNvPr>
          <p:cNvSpPr>
            <a:spLocks noGrp="1"/>
          </p:cNvSpPr>
          <p:nvPr>
            <p:ph type="title"/>
          </p:nvPr>
        </p:nvSpPr>
        <p:spPr>
          <a:xfrm>
            <a:off x="1106824" y="2768599"/>
            <a:ext cx="8854593" cy="1567873"/>
          </a:xfrm>
        </p:spPr>
        <p:txBody>
          <a:bodyPr>
            <a:normAutofit/>
          </a:bodyPr>
          <a:lstStyle/>
          <a:p>
            <a:r>
              <a:rPr lang="en-US" sz="6600" dirty="0">
                <a:latin typeface="+mn-lt"/>
              </a:rPr>
              <a:t>Thank You.</a:t>
            </a:r>
          </a:p>
        </p:txBody>
      </p:sp>
    </p:spTree>
    <p:extLst>
      <p:ext uri="{BB962C8B-B14F-4D97-AF65-F5344CB8AC3E}">
        <p14:creationId xmlns:p14="http://schemas.microsoft.com/office/powerpoint/2010/main" val="4288426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51C74-1DD3-48B1-BE5B-983E5FE2A716}"/>
              </a:ext>
            </a:extLst>
          </p:cNvPr>
          <p:cNvSpPr>
            <a:spLocks noGrp="1"/>
          </p:cNvSpPr>
          <p:nvPr>
            <p:ph type="title"/>
          </p:nvPr>
        </p:nvSpPr>
        <p:spPr/>
        <p:txBody>
          <a:bodyPr/>
          <a:lstStyle/>
          <a:p>
            <a:r>
              <a:rPr lang="en-US" dirty="0"/>
              <a:t>Torero’s Mission</a:t>
            </a:r>
          </a:p>
        </p:txBody>
      </p:sp>
      <p:sp>
        <p:nvSpPr>
          <p:cNvPr id="3" name="Content Placeholder 2">
            <a:extLst>
              <a:ext uri="{FF2B5EF4-FFF2-40B4-BE49-F238E27FC236}">
                <a16:creationId xmlns:a16="http://schemas.microsoft.com/office/drawing/2014/main" id="{2B2CC430-B863-4B14-9D03-A5961E29F86A}"/>
              </a:ext>
            </a:extLst>
          </p:cNvPr>
          <p:cNvSpPr>
            <a:spLocks noGrp="1"/>
          </p:cNvSpPr>
          <p:nvPr>
            <p:ph idx="1"/>
          </p:nvPr>
        </p:nvSpPr>
        <p:spPr/>
        <p:txBody>
          <a:bodyPr/>
          <a:lstStyle/>
          <a:p>
            <a:pPr algn="just"/>
            <a:r>
              <a:rPr lang="en-US" sz="2400" dirty="0">
                <a:solidFill>
                  <a:schemeClr val="accent2">
                    <a:lumMod val="50000"/>
                  </a:schemeClr>
                </a:solidFill>
              </a:rPr>
              <a:t>To make our consumers feel better about themselves by providing access to the highest quality leather accessory available in the world today, in a brand, they love</a:t>
            </a:r>
            <a:r>
              <a:rPr lang="en-US" sz="2400" dirty="0"/>
              <a:t>.</a:t>
            </a:r>
          </a:p>
          <a:p>
            <a:endParaRPr lang="en-US" dirty="0"/>
          </a:p>
        </p:txBody>
      </p:sp>
    </p:spTree>
    <p:extLst>
      <p:ext uri="{BB962C8B-B14F-4D97-AF65-F5344CB8AC3E}">
        <p14:creationId xmlns:p14="http://schemas.microsoft.com/office/powerpoint/2010/main" val="3426225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99103-F023-4A6E-95A1-C2DB25ED59B8}"/>
              </a:ext>
            </a:extLst>
          </p:cNvPr>
          <p:cNvSpPr>
            <a:spLocks noGrp="1"/>
          </p:cNvSpPr>
          <p:nvPr>
            <p:ph type="title"/>
          </p:nvPr>
        </p:nvSpPr>
        <p:spPr/>
        <p:txBody>
          <a:bodyPr/>
          <a:lstStyle/>
          <a:p>
            <a:r>
              <a:rPr lang="en-US" dirty="0"/>
              <a:t>Torero’s Vision</a:t>
            </a:r>
          </a:p>
        </p:txBody>
      </p:sp>
      <p:sp>
        <p:nvSpPr>
          <p:cNvPr id="3" name="Content Placeholder 2">
            <a:extLst>
              <a:ext uri="{FF2B5EF4-FFF2-40B4-BE49-F238E27FC236}">
                <a16:creationId xmlns:a16="http://schemas.microsoft.com/office/drawing/2014/main" id="{C35AEFD1-7C5A-4976-A189-7E4BCF17BA86}"/>
              </a:ext>
            </a:extLst>
          </p:cNvPr>
          <p:cNvSpPr>
            <a:spLocks noGrp="1"/>
          </p:cNvSpPr>
          <p:nvPr>
            <p:ph idx="1"/>
          </p:nvPr>
        </p:nvSpPr>
        <p:spPr/>
        <p:txBody>
          <a:bodyPr/>
          <a:lstStyle/>
          <a:p>
            <a:r>
              <a:rPr lang="en-US" sz="2400" dirty="0">
                <a:solidFill>
                  <a:schemeClr val="accent2">
                    <a:lumMod val="50000"/>
                  </a:schemeClr>
                </a:solidFill>
              </a:rPr>
              <a:t>Building strong brands that create enduring relationships with consumers.</a:t>
            </a:r>
          </a:p>
          <a:p>
            <a:r>
              <a:rPr lang="en-US" sz="2400" dirty="0">
                <a:solidFill>
                  <a:schemeClr val="accent2">
                    <a:lumMod val="50000"/>
                  </a:schemeClr>
                </a:solidFill>
              </a:rPr>
              <a:t>Global brands and partnerships.</a:t>
            </a:r>
          </a:p>
          <a:p>
            <a:r>
              <a:rPr lang="en-US" sz="2400" dirty="0">
                <a:solidFill>
                  <a:schemeClr val="accent2">
                    <a:lumMod val="50000"/>
                  </a:schemeClr>
                </a:solidFill>
              </a:rPr>
              <a:t>Make customers happy.</a:t>
            </a:r>
          </a:p>
          <a:p>
            <a:r>
              <a:rPr lang="en-US" sz="2400" dirty="0">
                <a:solidFill>
                  <a:schemeClr val="accent2">
                    <a:lumMod val="50000"/>
                  </a:schemeClr>
                </a:solidFill>
              </a:rPr>
              <a:t>Best in class products and design.</a:t>
            </a:r>
          </a:p>
          <a:p>
            <a:r>
              <a:rPr lang="en-US" sz="2400" dirty="0">
                <a:solidFill>
                  <a:schemeClr val="accent2">
                    <a:lumMod val="50000"/>
                  </a:schemeClr>
                </a:solidFill>
              </a:rPr>
              <a:t>New trends at every seasonal launch.</a:t>
            </a:r>
          </a:p>
          <a:p>
            <a:endParaRPr lang="en-US" dirty="0"/>
          </a:p>
        </p:txBody>
      </p:sp>
    </p:spTree>
    <p:extLst>
      <p:ext uri="{BB962C8B-B14F-4D97-AF65-F5344CB8AC3E}">
        <p14:creationId xmlns:p14="http://schemas.microsoft.com/office/powerpoint/2010/main" val="530675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DA080-8880-450C-9F1D-C0CD6C30A311}"/>
              </a:ext>
            </a:extLst>
          </p:cNvPr>
          <p:cNvSpPr>
            <a:spLocks noGrp="1"/>
          </p:cNvSpPr>
          <p:nvPr>
            <p:ph type="title"/>
          </p:nvPr>
        </p:nvSpPr>
        <p:spPr/>
        <p:txBody>
          <a:bodyPr/>
          <a:lstStyle/>
          <a:p>
            <a:r>
              <a:rPr lang="en-US" dirty="0"/>
              <a:t>Torero’s Philosophy</a:t>
            </a:r>
          </a:p>
        </p:txBody>
      </p:sp>
      <p:sp>
        <p:nvSpPr>
          <p:cNvPr id="3" name="Content Placeholder 2">
            <a:extLst>
              <a:ext uri="{FF2B5EF4-FFF2-40B4-BE49-F238E27FC236}">
                <a16:creationId xmlns:a16="http://schemas.microsoft.com/office/drawing/2014/main" id="{61848D26-97CE-4826-853D-0087DB6438B1}"/>
              </a:ext>
            </a:extLst>
          </p:cNvPr>
          <p:cNvSpPr>
            <a:spLocks noGrp="1"/>
          </p:cNvSpPr>
          <p:nvPr>
            <p:ph idx="1"/>
          </p:nvPr>
        </p:nvSpPr>
        <p:spPr/>
        <p:txBody>
          <a:bodyPr>
            <a:normAutofit/>
          </a:bodyPr>
          <a:lstStyle/>
          <a:p>
            <a:r>
              <a:rPr lang="en-US" sz="2400" dirty="0">
                <a:solidFill>
                  <a:schemeClr val="accent2">
                    <a:lumMod val="50000"/>
                  </a:schemeClr>
                </a:solidFill>
              </a:rPr>
              <a:t>Integrity</a:t>
            </a:r>
          </a:p>
          <a:p>
            <a:r>
              <a:rPr lang="en-US" sz="2400" dirty="0">
                <a:solidFill>
                  <a:schemeClr val="accent2">
                    <a:lumMod val="50000"/>
                  </a:schemeClr>
                </a:solidFill>
              </a:rPr>
              <a:t>Hard + Positive</a:t>
            </a:r>
          </a:p>
          <a:p>
            <a:r>
              <a:rPr lang="en-US" sz="2400" dirty="0">
                <a:solidFill>
                  <a:schemeClr val="accent2">
                    <a:lumMod val="50000"/>
                  </a:schemeClr>
                </a:solidFill>
              </a:rPr>
              <a:t>Ownership</a:t>
            </a:r>
          </a:p>
          <a:p>
            <a:r>
              <a:rPr lang="en-US" sz="2400" dirty="0">
                <a:solidFill>
                  <a:schemeClr val="accent2">
                    <a:lumMod val="50000"/>
                  </a:schemeClr>
                </a:solidFill>
              </a:rPr>
              <a:t>Customer Obsession</a:t>
            </a:r>
          </a:p>
          <a:p>
            <a:r>
              <a:rPr lang="en-US" sz="2400" dirty="0">
                <a:solidFill>
                  <a:schemeClr val="accent2">
                    <a:lumMod val="50000"/>
                  </a:schemeClr>
                </a:solidFill>
              </a:rPr>
              <a:t>Frugality</a:t>
            </a:r>
          </a:p>
          <a:p>
            <a:r>
              <a:rPr lang="en-US" sz="2400" dirty="0">
                <a:solidFill>
                  <a:schemeClr val="accent2">
                    <a:lumMod val="50000"/>
                  </a:schemeClr>
                </a:solidFill>
              </a:rPr>
              <a:t>Bias for Action</a:t>
            </a:r>
          </a:p>
          <a:p>
            <a:r>
              <a:rPr lang="en-US" sz="2400" dirty="0">
                <a:solidFill>
                  <a:schemeClr val="accent2">
                    <a:lumMod val="50000"/>
                  </a:schemeClr>
                </a:solidFill>
              </a:rPr>
              <a:t>#4xgrowtheveryyear</a:t>
            </a:r>
          </a:p>
          <a:p>
            <a:endParaRPr lang="en-US" dirty="0"/>
          </a:p>
        </p:txBody>
      </p:sp>
    </p:spTree>
    <p:extLst>
      <p:ext uri="{BB962C8B-B14F-4D97-AF65-F5344CB8AC3E}">
        <p14:creationId xmlns:p14="http://schemas.microsoft.com/office/powerpoint/2010/main" val="2867754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7F1D5-EA59-58E9-32E3-3B3D05369483}"/>
              </a:ext>
            </a:extLst>
          </p:cNvPr>
          <p:cNvSpPr>
            <a:spLocks noGrp="1"/>
          </p:cNvSpPr>
          <p:nvPr>
            <p:ph type="title"/>
          </p:nvPr>
        </p:nvSpPr>
        <p:spPr/>
        <p:txBody>
          <a:bodyPr/>
          <a:lstStyle/>
          <a:p>
            <a:r>
              <a:rPr lang="en-IN" dirty="0"/>
              <a:t>The Torero Promise</a:t>
            </a:r>
            <a:endParaRPr lang="en-US" dirty="0"/>
          </a:p>
        </p:txBody>
      </p:sp>
      <p:sp>
        <p:nvSpPr>
          <p:cNvPr id="3" name="Content Placeholder 2">
            <a:extLst>
              <a:ext uri="{FF2B5EF4-FFF2-40B4-BE49-F238E27FC236}">
                <a16:creationId xmlns:a16="http://schemas.microsoft.com/office/drawing/2014/main" id="{FA83BC6E-AE33-2C19-DE03-D945D99198AC}"/>
              </a:ext>
            </a:extLst>
          </p:cNvPr>
          <p:cNvSpPr>
            <a:spLocks noGrp="1"/>
          </p:cNvSpPr>
          <p:nvPr>
            <p:ph idx="1"/>
          </p:nvPr>
        </p:nvSpPr>
        <p:spPr>
          <a:xfrm>
            <a:off x="677334" y="1930401"/>
            <a:ext cx="8596668" cy="4110962"/>
          </a:xfrm>
        </p:spPr>
        <p:txBody>
          <a:bodyPr/>
          <a:lstStyle/>
          <a:p>
            <a:r>
              <a:rPr lang="en-IN" sz="2400" dirty="0">
                <a:solidFill>
                  <a:schemeClr val="accent2">
                    <a:lumMod val="50000"/>
                  </a:schemeClr>
                </a:solidFill>
              </a:rPr>
              <a:t>Respectful Environment</a:t>
            </a:r>
          </a:p>
          <a:p>
            <a:r>
              <a:rPr lang="en-IN" sz="2400" dirty="0">
                <a:solidFill>
                  <a:schemeClr val="accent2">
                    <a:lumMod val="50000"/>
                  </a:schemeClr>
                </a:solidFill>
              </a:rPr>
              <a:t>Positive &amp; Caring work Culture</a:t>
            </a:r>
          </a:p>
          <a:p>
            <a:r>
              <a:rPr lang="en-IN" sz="2400" dirty="0">
                <a:solidFill>
                  <a:schemeClr val="accent2">
                    <a:lumMod val="50000"/>
                  </a:schemeClr>
                </a:solidFill>
              </a:rPr>
              <a:t>No Politics</a:t>
            </a:r>
          </a:p>
          <a:p>
            <a:r>
              <a:rPr lang="en-IN" sz="2400" dirty="0">
                <a:solidFill>
                  <a:schemeClr val="accent2">
                    <a:lumMod val="50000"/>
                  </a:schemeClr>
                </a:solidFill>
              </a:rPr>
              <a:t>Personal Growth/Learning &amp; Development</a:t>
            </a:r>
          </a:p>
          <a:p>
            <a:r>
              <a:rPr lang="en-IN" sz="2400" dirty="0">
                <a:solidFill>
                  <a:schemeClr val="accent2">
                    <a:lumMod val="50000"/>
                  </a:schemeClr>
                </a:solidFill>
              </a:rPr>
              <a:t>Professional Growth</a:t>
            </a:r>
          </a:p>
          <a:p>
            <a:r>
              <a:rPr lang="en-IN" sz="2400" dirty="0">
                <a:solidFill>
                  <a:schemeClr val="accent2">
                    <a:lumMod val="50000"/>
                  </a:schemeClr>
                </a:solidFill>
              </a:rPr>
              <a:t>Value of Meritocracy</a:t>
            </a:r>
          </a:p>
          <a:p>
            <a:r>
              <a:rPr lang="en-IN" sz="2400" dirty="0">
                <a:solidFill>
                  <a:schemeClr val="accent2">
                    <a:lumMod val="50000"/>
                  </a:schemeClr>
                </a:solidFill>
              </a:rPr>
              <a:t>Safe and Secure work place</a:t>
            </a:r>
          </a:p>
          <a:p>
            <a:endParaRPr lang="en-US" dirty="0"/>
          </a:p>
        </p:txBody>
      </p:sp>
    </p:spTree>
    <p:extLst>
      <p:ext uri="{BB962C8B-B14F-4D97-AF65-F5344CB8AC3E}">
        <p14:creationId xmlns:p14="http://schemas.microsoft.com/office/powerpoint/2010/main" val="2050146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16646-D3E3-38AC-1163-F228F3DAFDCD}"/>
              </a:ext>
            </a:extLst>
          </p:cNvPr>
          <p:cNvSpPr>
            <a:spLocks noGrp="1"/>
          </p:cNvSpPr>
          <p:nvPr>
            <p:ph type="title"/>
          </p:nvPr>
        </p:nvSpPr>
        <p:spPr/>
        <p:txBody>
          <a:bodyPr/>
          <a:lstStyle/>
          <a:p>
            <a:r>
              <a:rPr lang="en-US" dirty="0"/>
              <a:t>Code of Conduct:</a:t>
            </a:r>
          </a:p>
        </p:txBody>
      </p:sp>
      <p:sp>
        <p:nvSpPr>
          <p:cNvPr id="3" name="Content Placeholder 2">
            <a:extLst>
              <a:ext uri="{FF2B5EF4-FFF2-40B4-BE49-F238E27FC236}">
                <a16:creationId xmlns:a16="http://schemas.microsoft.com/office/drawing/2014/main" id="{C381CBAB-0CB9-1F44-AC00-193ECE73FB23}"/>
              </a:ext>
            </a:extLst>
          </p:cNvPr>
          <p:cNvSpPr>
            <a:spLocks noGrp="1"/>
          </p:cNvSpPr>
          <p:nvPr>
            <p:ph idx="1"/>
          </p:nvPr>
        </p:nvSpPr>
        <p:spPr/>
        <p:txBody>
          <a:bodyPr/>
          <a:lstStyle/>
          <a:p>
            <a:r>
              <a:rPr lang="en-US" sz="2000" dirty="0"/>
              <a:t>Employees should be guided by the TCPL operating principles and seek guidance when in doubt about the proper course of action, as it is their responsibility to “Do The Right Thing".</a:t>
            </a:r>
          </a:p>
          <a:p>
            <a:r>
              <a:rPr lang="en-US" sz="2000" dirty="0"/>
              <a:t>Avoid any conduct that could damage or risk TCPL or its reputation.</a:t>
            </a:r>
          </a:p>
          <a:p>
            <a:r>
              <a:rPr lang="en-US" sz="2000" dirty="0"/>
              <a:t>Act legally and honestly.</a:t>
            </a:r>
          </a:p>
          <a:p>
            <a:r>
              <a:rPr lang="en-US" sz="2000" dirty="0"/>
              <a:t>Put the TCPL’s interests ahead of personal or other interests.</a:t>
            </a:r>
          </a:p>
        </p:txBody>
      </p:sp>
    </p:spTree>
    <p:extLst>
      <p:ext uri="{BB962C8B-B14F-4D97-AF65-F5344CB8AC3E}">
        <p14:creationId xmlns:p14="http://schemas.microsoft.com/office/powerpoint/2010/main" val="16200460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docProps/app.xml><?xml version="1.0" encoding="utf-8"?>
<Properties xmlns="http://schemas.openxmlformats.org/officeDocument/2006/extended-properties" xmlns:vt="http://schemas.openxmlformats.org/officeDocument/2006/docPropsVTypes">
  <Template/>
  <TotalTime>5940</TotalTime>
  <Words>3555</Words>
  <Application>Microsoft Office PowerPoint</Application>
  <PresentationFormat>Widescreen</PresentationFormat>
  <Paragraphs>254</Paragraphs>
  <Slides>49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49</vt:i4>
      </vt:variant>
    </vt:vector>
  </HeadingPairs>
  <TitlesOfParts>
    <vt:vector size="59" baseType="lpstr">
      <vt:lpstr>Aptos</vt:lpstr>
      <vt:lpstr>Arial</vt:lpstr>
      <vt:lpstr>Calibri</vt:lpstr>
      <vt:lpstr>Cambria</vt:lpstr>
      <vt:lpstr>Corbel</vt:lpstr>
      <vt:lpstr>Courier New</vt:lpstr>
      <vt:lpstr>Trebuchet MS</vt:lpstr>
      <vt:lpstr>Wingdings</vt:lpstr>
      <vt:lpstr>Wingdings 3</vt:lpstr>
      <vt:lpstr>Facet</vt:lpstr>
      <vt:lpstr>HR Manual</vt:lpstr>
      <vt:lpstr>PowerPoint Presentation</vt:lpstr>
      <vt:lpstr>Why this Manual ?</vt:lpstr>
      <vt:lpstr>About Torero</vt:lpstr>
      <vt:lpstr>Torero’s Mission</vt:lpstr>
      <vt:lpstr>Torero’s Vision</vt:lpstr>
      <vt:lpstr>Torero’s Philosophy</vt:lpstr>
      <vt:lpstr>The Torero Promise</vt:lpstr>
      <vt:lpstr>Code of Conduct:</vt:lpstr>
      <vt:lpstr>Compliance with Laws, Rules and Regulations</vt:lpstr>
      <vt:lpstr>Equal Opportunity</vt:lpstr>
      <vt:lpstr>Bribery and Corruption</vt:lpstr>
      <vt:lpstr>Work from Office</vt:lpstr>
      <vt:lpstr>Confidential Information:</vt:lpstr>
      <vt:lpstr>Age Limit</vt:lpstr>
      <vt:lpstr>Social Media Policy </vt:lpstr>
      <vt:lpstr>Social Media Policy </vt:lpstr>
      <vt:lpstr>Dual Employment Policy</vt:lpstr>
      <vt:lpstr>Study Approval Requirement</vt:lpstr>
      <vt:lpstr>Re-Employment</vt:lpstr>
      <vt:lpstr>Facility Management and Safety:</vt:lpstr>
      <vt:lpstr>Compliance with Laws:</vt:lpstr>
      <vt:lpstr>Compensation:</vt:lpstr>
      <vt:lpstr>Statutory Deductions:</vt:lpstr>
      <vt:lpstr>Work Schedule:</vt:lpstr>
      <vt:lpstr>Deductions:</vt:lpstr>
      <vt:lpstr>Probation Period:</vt:lpstr>
      <vt:lpstr>Loan Facility:</vt:lpstr>
      <vt:lpstr>Employee Information:</vt:lpstr>
      <vt:lpstr>Working While Traveling:  </vt:lpstr>
      <vt:lpstr>Medical Benefits:</vt:lpstr>
      <vt:lpstr>Provident Fund</vt:lpstr>
      <vt:lpstr>Appearance Standard</vt:lpstr>
      <vt:lpstr>Appearance Standard</vt:lpstr>
      <vt:lpstr>Unacceptable Communication and behavior</vt:lpstr>
      <vt:lpstr>Employee Responsibility</vt:lpstr>
      <vt:lpstr>Employee Rights</vt:lpstr>
      <vt:lpstr>Performance Management System</vt:lpstr>
      <vt:lpstr>Appraisal Ratings</vt:lpstr>
      <vt:lpstr>Benefits:</vt:lpstr>
      <vt:lpstr>Benefits:</vt:lpstr>
      <vt:lpstr>Benefits</vt:lpstr>
      <vt:lpstr>EMPLOYEE RECREATIONAL ACTIVITIES</vt:lpstr>
      <vt:lpstr>ATTENDANCE POLICY</vt:lpstr>
      <vt:lpstr>LEAVE POLICY</vt:lpstr>
      <vt:lpstr>LEAVE POLICY</vt:lpstr>
      <vt:lpstr>Further Information</vt:lpstr>
      <vt:lpstr>Acknowledgement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 Manual</dc:title>
  <dc:creator>Torero</dc:creator>
  <cp:lastModifiedBy>Rishabh's</cp:lastModifiedBy>
  <cp:revision>85</cp:revision>
  <dcterms:created xsi:type="dcterms:W3CDTF">2023-02-22T08:07:02Z</dcterms:created>
  <dcterms:modified xsi:type="dcterms:W3CDTF">2025-01-06T10:58:37Z</dcterms:modified>
</cp:coreProperties>
</file>